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6" r:id="rId2"/>
    <p:sldId id="269" r:id="rId3"/>
    <p:sldId id="270" r:id="rId4"/>
    <p:sldId id="271" r:id="rId5"/>
    <p:sldId id="272" r:id="rId6"/>
    <p:sldId id="274" r:id="rId7"/>
    <p:sldId id="275" r:id="rId8"/>
    <p:sldId id="273" r:id="rId9"/>
    <p:sldId id="278" r:id="rId10"/>
    <p:sldId id="276" r:id="rId11"/>
    <p:sldId id="277" r:id="rId12"/>
    <p:sldId id="279" r:id="rId13"/>
    <p:sldId id="268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ubik" panose="00000500000000000000" pitchFamily="2" charset="-79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3B3"/>
    <a:srgbClr val="2C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4" autoAdjust="0"/>
    <p:restoredTop sz="94660"/>
  </p:normalViewPr>
  <p:slideViewPr>
    <p:cSldViewPr>
      <p:cViewPr varScale="1">
        <p:scale>
          <a:sx n="87" d="100"/>
          <a:sy n="87" d="100"/>
        </p:scale>
        <p:origin x="5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ilo\Google%20Drive\ATI%20Koolide%20suunaline%20tegevus\Noored%20Koodi\Projekti_admin\Aruandlus\15.01.2020\T&#246;&#246;toad_klassi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Külastatud</a:t>
            </a:r>
            <a:r>
              <a:rPr lang="et-EE" baseline="0"/>
              <a:t> klassid Noored Koodi töötubades</a:t>
            </a:r>
            <a:endParaRPr lang="et-E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41-4161-85E7-5F2CB693B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41-4161-85E7-5F2CB693B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41-4161-85E7-5F2CB693B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41-4161-85E7-5F2CB693BA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41-4161-85E7-5F2CB693B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41-4161-85E7-5F2CB693BA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41-4161-85E7-5F2CB693BA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441-4161-85E7-5F2CB693B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441-4161-85E7-5F2CB693BA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441-4161-85E7-5F2CB693BA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441-4161-85E7-5F2CB693BAC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5ACAB18-84C8-48A0-BF7F-13E85A0DA9B1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
</a:t>
                    </a:r>
                    <a:fld id="{02F201C1-4048-49F8-9B4A-979518588821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41-4161-85E7-5F2CB693BAC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441-4161-85E7-5F2CB693BAC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441-4161-85E7-5F2CB693B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Sheet1!$D$1:$N$1</c:f>
              <c:strCache>
                <c:ptCount val="11"/>
                <c:pt idx="0">
                  <c:v>2. kl</c:v>
                </c:pt>
                <c:pt idx="1">
                  <c:v>3. kl</c:v>
                </c:pt>
                <c:pt idx="2">
                  <c:v>4. kl</c:v>
                </c:pt>
                <c:pt idx="3">
                  <c:v>5. kl</c:v>
                </c:pt>
                <c:pt idx="4">
                  <c:v>6. kl</c:v>
                </c:pt>
                <c:pt idx="5">
                  <c:v>7. kl</c:v>
                </c:pt>
                <c:pt idx="6">
                  <c:v>8. kl</c:v>
                </c:pt>
                <c:pt idx="7">
                  <c:v>9. kl</c:v>
                </c:pt>
                <c:pt idx="8">
                  <c:v>10. kl</c:v>
                </c:pt>
                <c:pt idx="9">
                  <c:v>11. kl</c:v>
                </c:pt>
                <c:pt idx="10">
                  <c:v>12. kl</c:v>
                </c:pt>
              </c:strCache>
            </c:strRef>
          </c:cat>
          <c:val>
            <c:numRef>
              <c:f>Sheet1!$D$2:$N$2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16</c:v>
                </c:pt>
                <c:pt idx="4">
                  <c:v>45</c:v>
                </c:pt>
                <c:pt idx="5">
                  <c:v>72</c:v>
                </c:pt>
                <c:pt idx="6">
                  <c:v>87</c:v>
                </c:pt>
                <c:pt idx="7">
                  <c:v>71</c:v>
                </c:pt>
                <c:pt idx="8">
                  <c:v>63</c:v>
                </c:pt>
                <c:pt idx="9">
                  <c:v>58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441-4161-85E7-5F2CB693BAC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07198-C646-4740-8A01-B3113DE25228}" type="datetimeFigureOut">
              <a:rPr lang="en-US" smtClean="0"/>
              <a:t>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77BB-602A-4124-BBA3-1C4AA1910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7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C6AE2DB9-6ADC-4360-9D1D-50094340B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nimi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amet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0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8600" y="0"/>
            <a:ext cx="8153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72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E5A424-D7E1-468C-8698-15E31BEDD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2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ston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6000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0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ogo, 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192FA-2929-4950-B847-AAE6B12BF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583E1FF1-12B0-4B0F-9D99-6D6E7A52EA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6F4B8-096A-4247-9A01-EA890DCAA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3111" y="2169735"/>
            <a:ext cx="3203511" cy="4687597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511" h="4687597">
                <a:moveTo>
                  <a:pt x="4381" y="4687597"/>
                </a:moveTo>
                <a:cubicBezTo>
                  <a:pt x="370" y="3099428"/>
                  <a:pt x="4011" y="1588169"/>
                  <a:pt x="0" y="0"/>
                </a:cubicBezTo>
                <a:lnTo>
                  <a:pt x="3203511" y="1848812"/>
                </a:lnTo>
                <a:lnTo>
                  <a:pt x="1553982" y="4686259"/>
                </a:lnTo>
                <a:lnTo>
                  <a:pt x="4381" y="46875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ADEAE-AF39-4D6C-A4BC-5EE14E027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ext on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93CB-F237-45BF-8F67-B555E6BD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00600"/>
            <a:ext cx="6858000" cy="1600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7076630-4D03-480B-AB4E-CAE8943BA3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6116"/>
            <a:ext cx="12204467" cy="6868301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  <a:gd name="connsiteX0" fmla="*/ 4381 w 12203820"/>
              <a:gd name="connsiteY0" fmla="*/ 4693711 h 4693711"/>
              <a:gd name="connsiteX1" fmla="*/ 0 w 12203820"/>
              <a:gd name="connsiteY1" fmla="*/ 6114 h 4693711"/>
              <a:gd name="connsiteX2" fmla="*/ 12203820 w 12203820"/>
              <a:gd name="connsiteY2" fmla="*/ 0 h 4693711"/>
              <a:gd name="connsiteX3" fmla="*/ 1553982 w 12203820"/>
              <a:gd name="connsiteY3" fmla="*/ 4692373 h 4693711"/>
              <a:gd name="connsiteX4" fmla="*/ 4381 w 12203820"/>
              <a:gd name="connsiteY4" fmla="*/ 4693711 h 4693711"/>
              <a:gd name="connsiteX0" fmla="*/ 4381 w 12213274"/>
              <a:gd name="connsiteY0" fmla="*/ 4693711 h 6860807"/>
              <a:gd name="connsiteX1" fmla="*/ 0 w 12213274"/>
              <a:gd name="connsiteY1" fmla="*/ 6114 h 6860807"/>
              <a:gd name="connsiteX2" fmla="*/ 12203820 w 12213274"/>
              <a:gd name="connsiteY2" fmla="*/ 0 h 6860807"/>
              <a:gd name="connsiteX3" fmla="*/ 12213274 w 12213274"/>
              <a:gd name="connsiteY3" fmla="*/ 6860807 h 6860807"/>
              <a:gd name="connsiteX4" fmla="*/ 4381 w 12213274"/>
              <a:gd name="connsiteY4" fmla="*/ 4693711 h 6860807"/>
              <a:gd name="connsiteX0" fmla="*/ 4381 w 12213274"/>
              <a:gd name="connsiteY0" fmla="*/ 4693711 h 7224963"/>
              <a:gd name="connsiteX1" fmla="*/ 0 w 12213274"/>
              <a:gd name="connsiteY1" fmla="*/ 6114 h 7224963"/>
              <a:gd name="connsiteX2" fmla="*/ 12203820 w 12213274"/>
              <a:gd name="connsiteY2" fmla="*/ 0 h 7224963"/>
              <a:gd name="connsiteX3" fmla="*/ 12213274 w 12213274"/>
              <a:gd name="connsiteY3" fmla="*/ 6860807 h 7224963"/>
              <a:gd name="connsiteX4" fmla="*/ 9444445 w 12213274"/>
              <a:gd name="connsiteY4" fmla="*/ 7203748 h 7224963"/>
              <a:gd name="connsiteX5" fmla="*/ 4381 w 12213274"/>
              <a:gd name="connsiteY5" fmla="*/ 4693711 h 7224963"/>
              <a:gd name="connsiteX0" fmla="*/ 4381 w 12213274"/>
              <a:gd name="connsiteY0" fmla="*/ 4693711 h 7207198"/>
              <a:gd name="connsiteX1" fmla="*/ 0 w 12213274"/>
              <a:gd name="connsiteY1" fmla="*/ 6114 h 7207198"/>
              <a:gd name="connsiteX2" fmla="*/ 12203820 w 12213274"/>
              <a:gd name="connsiteY2" fmla="*/ 0 h 7207198"/>
              <a:gd name="connsiteX3" fmla="*/ 12213274 w 12213274"/>
              <a:gd name="connsiteY3" fmla="*/ 6860807 h 7207198"/>
              <a:gd name="connsiteX4" fmla="*/ 9444445 w 12213274"/>
              <a:gd name="connsiteY4" fmla="*/ 7203748 h 7207198"/>
              <a:gd name="connsiteX5" fmla="*/ 4381 w 12213274"/>
              <a:gd name="connsiteY5" fmla="*/ 4693711 h 7207198"/>
              <a:gd name="connsiteX0" fmla="*/ 4381 w 12213274"/>
              <a:gd name="connsiteY0" fmla="*/ 4693711 h 6885393"/>
              <a:gd name="connsiteX1" fmla="*/ 0 w 12213274"/>
              <a:gd name="connsiteY1" fmla="*/ 6114 h 6885393"/>
              <a:gd name="connsiteX2" fmla="*/ 12203820 w 12213274"/>
              <a:gd name="connsiteY2" fmla="*/ 0 h 6885393"/>
              <a:gd name="connsiteX3" fmla="*/ 12213274 w 12213274"/>
              <a:gd name="connsiteY3" fmla="*/ 6860807 h 6885393"/>
              <a:gd name="connsiteX4" fmla="*/ 9679576 w 12213274"/>
              <a:gd name="connsiteY4" fmla="*/ 6877176 h 6885393"/>
              <a:gd name="connsiteX5" fmla="*/ 4381 w 12213274"/>
              <a:gd name="connsiteY5" fmla="*/ 4693711 h 6885393"/>
              <a:gd name="connsiteX0" fmla="*/ 4381 w 12213274"/>
              <a:gd name="connsiteY0" fmla="*/ 4693711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4693711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42843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68969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84162 w 12213274"/>
              <a:gd name="connsiteY5" fmla="*/ 5375312 h 6901759"/>
              <a:gd name="connsiteX6" fmla="*/ 4381 w 12213274"/>
              <a:gd name="connsiteY6" fmla="*/ 2668969 h 6901759"/>
              <a:gd name="connsiteX0" fmla="*/ 4381 w 12213274"/>
              <a:gd name="connsiteY0" fmla="*/ 2668969 h 6884913"/>
              <a:gd name="connsiteX1" fmla="*/ 0 w 12213274"/>
              <a:gd name="connsiteY1" fmla="*/ 6114 h 6884913"/>
              <a:gd name="connsiteX2" fmla="*/ 12203820 w 12213274"/>
              <a:gd name="connsiteY2" fmla="*/ 0 h 6884913"/>
              <a:gd name="connsiteX3" fmla="*/ 12213274 w 12213274"/>
              <a:gd name="connsiteY3" fmla="*/ 6860807 h 6884913"/>
              <a:gd name="connsiteX4" fmla="*/ 9679576 w 12213274"/>
              <a:gd name="connsiteY4" fmla="*/ 6877176 h 6884913"/>
              <a:gd name="connsiteX5" fmla="*/ 10084162 w 12213274"/>
              <a:gd name="connsiteY5" fmla="*/ 5375312 h 6884913"/>
              <a:gd name="connsiteX6" fmla="*/ 4381 w 12213274"/>
              <a:gd name="connsiteY6" fmla="*/ 2668969 h 6884913"/>
              <a:gd name="connsiteX0" fmla="*/ 4381 w 12204467"/>
              <a:gd name="connsiteY0" fmla="*/ 2668969 h 6881968"/>
              <a:gd name="connsiteX1" fmla="*/ 0 w 12204467"/>
              <a:gd name="connsiteY1" fmla="*/ 6114 h 6881968"/>
              <a:gd name="connsiteX2" fmla="*/ 12203820 w 12204467"/>
              <a:gd name="connsiteY2" fmla="*/ 0 h 6881968"/>
              <a:gd name="connsiteX3" fmla="*/ 12200574 w 12204467"/>
              <a:gd name="connsiteY3" fmla="*/ 6848107 h 6881968"/>
              <a:gd name="connsiteX4" fmla="*/ 9679576 w 12204467"/>
              <a:gd name="connsiteY4" fmla="*/ 6877176 h 6881968"/>
              <a:gd name="connsiteX5" fmla="*/ 10084162 w 12204467"/>
              <a:gd name="connsiteY5" fmla="*/ 5375312 h 6881968"/>
              <a:gd name="connsiteX6" fmla="*/ 4381 w 12204467"/>
              <a:gd name="connsiteY6" fmla="*/ 2668969 h 6881968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467" h="6868301">
                <a:moveTo>
                  <a:pt x="4381" y="2668969"/>
                </a:moveTo>
                <a:cubicBezTo>
                  <a:pt x="370" y="1080800"/>
                  <a:pt x="4011" y="1594283"/>
                  <a:pt x="0" y="6114"/>
                </a:cubicBezTo>
                <a:lnTo>
                  <a:pt x="12203820" y="0"/>
                </a:lnTo>
                <a:cubicBezTo>
                  <a:pt x="12206971" y="2286936"/>
                  <a:pt x="12197423" y="4561171"/>
                  <a:pt x="12200574" y="6848107"/>
                </a:cubicBezTo>
                <a:cubicBezTo>
                  <a:pt x="12200739" y="6875336"/>
                  <a:pt x="9679048" y="6871175"/>
                  <a:pt x="9679576" y="6858126"/>
                </a:cubicBezTo>
                <a:cubicBezTo>
                  <a:pt x="10086883" y="5381479"/>
                  <a:pt x="10092870" y="5370957"/>
                  <a:pt x="10084162" y="5375312"/>
                </a:cubicBezTo>
                <a:lnTo>
                  <a:pt x="4381" y="26689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74452C-DBBF-4359-803E-2F40B78AD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00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T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480-F122-4955-9B52-236025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FBA-AA3D-43AC-89B6-682CCF13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2B9E6-A1AE-4A2C-AE29-BAD7B313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CA2C7C-6300-43A0-911F-AB2B01E4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1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41C7-5902-4D75-A40E-9BA38149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3437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2932082E-EC7B-4E82-907C-A6B3033503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6582D-1D00-43AE-9DF6-EBDF057D0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88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Cooper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7344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97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White_Logo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7FF3CF-7261-4C31-BA96-1D26E5283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White_Logo o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A3322E5-CA0B-4FC7-BB6F-1C415A6CD34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91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154" y="1371600"/>
            <a:ext cx="3276000" cy="27432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6EBA2D69-2A0B-47F5-B25A-2F7129918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2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C6AE2DB9-6ADC-4360-9D1D-50094340B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nimi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amet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9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_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6EBA2D69-2A0B-47F5-B25A-2F7129918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AB75798-8412-435B-880D-FC2BE56F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2743200"/>
            <a:ext cx="5486400" cy="4800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67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C6AE2DB9-6ADC-4360-9D1D-50094340B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0" y="457200"/>
            <a:ext cx="6858000" cy="2693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399" y="3243600"/>
            <a:ext cx="6858000" cy="22428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279424"/>
            <a:ext cx="4127715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6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0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C6AE2DB9-6ADC-4360-9D1D-50094340B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338130"/>
            <a:ext cx="7543799" cy="181267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243600"/>
            <a:ext cx="7543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597" y="6279425"/>
            <a:ext cx="2070318" cy="349976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598" y="5029199"/>
            <a:ext cx="7543800" cy="371246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nimi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597" y="5507669"/>
            <a:ext cx="7543801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amet</a:t>
            </a:r>
            <a:endParaRPr lang="en-US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8E1C34A-6EC6-4BCF-BEAC-BE1AAFCC3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4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2E460E-E06F-4758-B53F-7F3D23D19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5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9" y="847725"/>
            <a:ext cx="7543801" cy="287019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810000"/>
            <a:ext cx="7543802" cy="2362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80A22134-660B-472B-8B6B-06908AA937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A916E9-F087-4FBE-94E2-5BBEA79EE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00" y="847725"/>
            <a:ext cx="7479901" cy="2870199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200" y="3810000"/>
            <a:ext cx="7479902" cy="2362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7EB4ED5F-F487-4940-A79D-F008B34916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EA9CA-D5C2-41E8-AC9B-30436F44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8FF21-948A-4E2D-B75A-CE619EF0B4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Imag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81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58F66E-D844-4CF8-9DF9-50F522F7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006B4A6-F6A0-4DF3-8EFE-2DFA6EDA86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9E0658-81CE-4FDC-B4D0-93892978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4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58F66E-D844-4CF8-9DF9-50F522F7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006B4A6-F6A0-4DF3-8EFE-2DFA6EDA86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9E0658-81CE-4FDC-B4D0-93892978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2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8A841E-D890-4E99-9E1F-0DB70974B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639F06-EA6C-4DE7-9585-BB74C1D86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BB18-A9BE-4E26-AEF0-685B460B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685-CBD5-44D1-8549-850B27C75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EBC4-24A6-4347-B47E-79B2708B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DBB38E-37F0-4099-9E14-30415241E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13" r:id="rId4"/>
    <p:sldLayoutId id="2147483712" r:id="rId5"/>
    <p:sldLayoutId id="2147483714" r:id="rId6"/>
    <p:sldLayoutId id="2147483703" r:id="rId7"/>
    <p:sldLayoutId id="2147483723" r:id="rId8"/>
    <p:sldLayoutId id="2147483728" r:id="rId9"/>
    <p:sldLayoutId id="2147483716" r:id="rId10"/>
    <p:sldLayoutId id="2147483720" r:id="rId11"/>
    <p:sldLayoutId id="2147483715" r:id="rId12"/>
    <p:sldLayoutId id="2147483704" r:id="rId13"/>
    <p:sldLayoutId id="2147483705" r:id="rId14"/>
    <p:sldLayoutId id="2147483707" r:id="rId15"/>
    <p:sldLayoutId id="2147483722" r:id="rId16"/>
    <p:sldLayoutId id="2147483717" r:id="rId17"/>
    <p:sldLayoutId id="2147483724" r:id="rId18"/>
    <p:sldLayoutId id="2147483721" r:id="rId19"/>
    <p:sldLayoutId id="2147483727" r:id="rId2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ooredkoodi.ut.ee/koolitu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ooredkoodi.ut.ee/" TargetMode="External"/><Relationship Id="rId2" Type="http://schemas.openxmlformats.org/officeDocument/2006/relationships/hyperlink" Target="mailto:Heilo.Altin@ut.ee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Google%20Drive/ATI%20Koolide%20suunaline%20tegevus/Noored%20Koodi/Noored_Koodi_Koolitus/heilo_altin.pdf" TargetMode="External"/><Relationship Id="rId2" Type="http://schemas.openxmlformats.org/officeDocument/2006/relationships/hyperlink" Target="../Google%20Drive/ATI%20Koolide%20suunaline%20tegevus/Noored%20Koodi/Noored_Koodi_Koolitus/kulli_kori_heilo_altin.pdf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D2DCB0B-5AA7-48CC-BA52-4DF6BBBE1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400" dirty="0" err="1"/>
              <a:t>Noored</a:t>
            </a:r>
            <a:r>
              <a:rPr lang="fi-FI" sz="4400" dirty="0"/>
              <a:t> Koodi </a:t>
            </a:r>
            <a:r>
              <a:rPr lang="fi-FI" sz="4400" dirty="0" err="1"/>
              <a:t>projekt</a:t>
            </a:r>
            <a:r>
              <a:rPr lang="fi-FI" sz="4400" dirty="0"/>
              <a:t> – </a:t>
            </a:r>
            <a:r>
              <a:rPr lang="fi-FI" sz="4400" dirty="0" err="1"/>
              <a:t>miks</a:t>
            </a:r>
            <a:r>
              <a:rPr lang="fi-FI" sz="4400" dirty="0"/>
              <a:t>, </a:t>
            </a:r>
            <a:r>
              <a:rPr lang="fi-FI" sz="4400" dirty="0" err="1"/>
              <a:t>kellele</a:t>
            </a:r>
            <a:r>
              <a:rPr lang="fi-FI" sz="4400" dirty="0"/>
              <a:t> ja </a:t>
            </a:r>
            <a:r>
              <a:rPr lang="fi-FI" sz="4400" dirty="0" err="1"/>
              <a:t>kuidas</a:t>
            </a:r>
            <a:r>
              <a:rPr lang="fi-FI" sz="4400" dirty="0"/>
              <a:t>?</a:t>
            </a:r>
            <a:endParaRPr lang="en-US" sz="4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60688-4478-44D5-94B3-AF08969B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t-EE" dirty="0"/>
              <a:t>18.01.2020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B4278F-2789-4086-864B-97EC652BBC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Heilo Altin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30F86C-2F0F-4536-B78F-516E99E85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projektijuht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45A9847-12F6-4C3E-84AA-5C61C6B10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4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3203F-C5D3-499C-9500-7DC533E4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400">
                <a:solidFill>
                  <a:schemeClr val="bg1"/>
                </a:solidFill>
              </a:rPr>
              <a:t>Kursused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E715B7-399C-4BC7-8E6B-96F583CFC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r="21970" b="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AD940-354D-481F-A925-F3F47708D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08" y="3048670"/>
            <a:ext cx="4282817" cy="31234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Veebilehed</a:t>
            </a:r>
            <a:r>
              <a:rPr lang="en-US" sz="1800" dirty="0"/>
              <a:t> - 16 x 45 min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Algoritmika</a:t>
            </a:r>
            <a:r>
              <a:rPr lang="en-US" sz="1800" dirty="0"/>
              <a:t> - 16 x 45 min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Virtuaalreaalsus</a:t>
            </a:r>
            <a:r>
              <a:rPr lang="en-US" sz="1800" dirty="0"/>
              <a:t> - 16 x 45 min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Turvalisus</a:t>
            </a:r>
            <a:r>
              <a:rPr lang="en-US" sz="1800" dirty="0"/>
              <a:t> - 16 x 45 min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Linux/Raspberry PI - 32 x 45 min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i="1" dirty="0"/>
              <a:t>Arduino – 32 x 45 min</a:t>
            </a:r>
            <a:endParaRPr lang="et-EE" sz="1800" i="1" dirty="0"/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1800" i="1" dirty="0"/>
              <a:t>(piloteeritud)</a:t>
            </a:r>
            <a:endParaRPr lang="en-US" sz="1800" i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17CE6-C4B5-49E9-947A-217F16ACA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94330" y="6492875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ADBB38E-37F0-4099-9E14-30415241E9AC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09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TT">
            <a:extLst>
              <a:ext uri="{FF2B5EF4-FFF2-40B4-BE49-F238E27FC236}">
                <a16:creationId xmlns:a16="http://schemas.microsoft.com/office/drawing/2014/main" id="{D88BBDAA-91BF-41D0-95C0-831F5C50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275456"/>
            <a:ext cx="10898562" cy="20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F08F0-0902-4F6F-8E8F-B7800648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86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Koolitus</a:t>
            </a:r>
            <a:r>
              <a:rPr lang="et-EE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15. veebruar</a:t>
            </a: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481C6-C7D8-4D8B-9DF3-90B2477C3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4920" y="4535423"/>
            <a:ext cx="4930626" cy="158616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Linux (Raspberry PI)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VR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Küberturvalisus</a:t>
            </a:r>
            <a:endParaRPr lang="en-US" sz="1400" dirty="0">
              <a:solidFill>
                <a:schemeClr val="bg1"/>
              </a:solidFill>
            </a:endParaRP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Veebilehed</a:t>
            </a:r>
            <a:endParaRPr lang="et-EE" sz="1400" dirty="0">
              <a:solidFill>
                <a:schemeClr val="bg1"/>
              </a:solidFill>
            </a:endParaRP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1400" dirty="0">
                <a:hlinkClick r:id="rId3"/>
              </a:rPr>
              <a:t>http://nooredkoodi.ut.ee/koolitus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D9CF2-7DDB-44FF-A0BB-9438E396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DADBB38E-37F0-4099-9E14-30415241E9AC}" type="slidenum">
              <a:rPr lang="en-US" sz="1200">
                <a:solidFill>
                  <a:schemeClr val="tx1"/>
                </a:solidFill>
              </a:rPr>
              <a:pPr algn="ctr"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F63F-14F5-4274-AA99-75ABE1A1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Reflektsioon ja mõttekohad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324FA-C851-4CC8-A63B-7D1057C70A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Noored Koodi tulemuste taga on tudengid!</a:t>
            </a:r>
          </a:p>
          <a:p>
            <a:r>
              <a:rPr lang="et-EE" dirty="0"/>
              <a:t>Kas IKT alased töötoad, laagrid peaks olema koolidele regulaarselt kättesaadavad?</a:t>
            </a:r>
          </a:p>
          <a:p>
            <a:r>
              <a:rPr lang="et-EE" dirty="0"/>
              <a:t>Millest tunnevad puudust informaatika- ja/või digipädevusi arendavad õpetajad? (Mida saab Noored Koodi projektiga parandada)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222E6-D506-4F5A-B70E-4F3E956CB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DD849-0C87-433F-AC30-D641EF5826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  <a:p>
            <a:r>
              <a:rPr lang="et-EE" dirty="0">
                <a:hlinkClick r:id="rId2"/>
              </a:rPr>
              <a:t>Heilo.Altin@ut.ee</a:t>
            </a:r>
            <a:endParaRPr lang="et-EE" dirty="0"/>
          </a:p>
          <a:p>
            <a:r>
              <a:rPr lang="et-EE" dirty="0">
                <a:hlinkClick r:id="rId3"/>
              </a:rPr>
              <a:t>http://nooredkoodi.ut.ee</a:t>
            </a:r>
            <a:r>
              <a:rPr lang="et-EE" dirty="0"/>
              <a:t>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2E652-9FE7-4EE8-A48C-72AEA7FCD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3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358361-C43C-43D1-A4BE-C1376993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Miks?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5D44D-2C0F-403F-B683-17FF40FBD6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t-EE" dirty="0"/>
          </a:p>
          <a:p>
            <a:pPr algn="ctr"/>
            <a:r>
              <a:rPr lang="et-EE" dirty="0">
                <a:hlinkClick r:id="rId2" action="ppaction://hlinkfile"/>
              </a:rPr>
              <a:t>2012-2015 uuring</a:t>
            </a:r>
            <a:endParaRPr lang="et-EE" dirty="0"/>
          </a:p>
          <a:p>
            <a:pPr algn="ctr"/>
            <a:r>
              <a:rPr lang="et-EE" dirty="0">
                <a:hlinkClick r:id="rId3" action="ppaction://hlinkfile"/>
              </a:rPr>
              <a:t>Väljakukkumise põhjused</a:t>
            </a:r>
            <a:endParaRPr lang="et-EE" dirty="0"/>
          </a:p>
          <a:p>
            <a:pPr algn="ctr"/>
            <a:r>
              <a:rPr lang="et-EE" dirty="0"/>
              <a:t>Varases eas antud kogemus soosib hilisemat valikut</a:t>
            </a:r>
          </a:p>
          <a:p>
            <a:pPr algn="ctr"/>
            <a:r>
              <a:rPr lang="et-EE" strike="sngStrike" dirty="0"/>
              <a:t>IKT populariseerimine</a:t>
            </a:r>
          </a:p>
          <a:p>
            <a:pPr algn="ctr"/>
            <a:r>
              <a:rPr lang="et-EE" dirty="0"/>
              <a:t>IKT alane teadlikkuse kasvatamine</a:t>
            </a:r>
          </a:p>
          <a:p>
            <a:pPr algn="ctr"/>
            <a:endParaRPr lang="et-EE" dirty="0"/>
          </a:p>
          <a:p>
            <a:pPr algn="ctr"/>
            <a:endParaRPr lang="et-EE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89211C-F152-47A1-AE68-E5DDC9BD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3F5521-D27C-4CD2-841C-55B5D384FC07}"/>
              </a:ext>
            </a:extLst>
          </p:cNvPr>
          <p:cNvCxnSpPr/>
          <p:nvPr/>
        </p:nvCxnSpPr>
        <p:spPr>
          <a:xfrm>
            <a:off x="6096000" y="4267200"/>
            <a:ext cx="0" cy="685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E2D3DB-F481-43F7-AFC4-1DDA5C937C1C}"/>
              </a:ext>
            </a:extLst>
          </p:cNvPr>
          <p:cNvSpPr txBox="1"/>
          <p:nvPr/>
        </p:nvSpPr>
        <p:spPr>
          <a:xfrm>
            <a:off x="3771900" y="5100935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5400" dirty="0"/>
              <a:t>Noored Koodi</a:t>
            </a:r>
          </a:p>
        </p:txBody>
      </p:sp>
    </p:spTree>
    <p:extLst>
      <p:ext uri="{BB962C8B-B14F-4D97-AF65-F5344CB8AC3E}">
        <p14:creationId xmlns:p14="http://schemas.microsoft.com/office/powerpoint/2010/main" val="7832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1852-7D02-4EEA-93CC-DF3F1D65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/>
              <a:t>Kellele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B6CF3-8902-49D6-8D88-415ACE1A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3600" dirty="0"/>
              <a:t>Gümnaasiumi</a:t>
            </a:r>
            <a:r>
              <a:rPr lang="et-EE" sz="2000" dirty="0"/>
              <a:t> ja põhikooli õpilased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2000" dirty="0"/>
              <a:t>Mis on tegelikkus?</a:t>
            </a:r>
            <a:endParaRPr lang="en-US" sz="2000" dirty="0"/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90F000EE-6957-43BE-88AF-C53180F7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C7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565CF-9E52-4CEB-B8F5-8A903F90B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ADBB38E-37F0-4099-9E14-30415241E9AC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652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EAE1-E741-4D38-AB57-F58B4FC8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Kuidas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59035-320F-4D14-A072-A347BC097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t-EE" sz="3600" dirty="0"/>
              <a:t>Töötoad</a:t>
            </a:r>
          </a:p>
          <a:p>
            <a:pPr algn="ctr"/>
            <a:r>
              <a:rPr lang="et-EE" sz="3600" dirty="0"/>
              <a:t>Laagrid</a:t>
            </a:r>
          </a:p>
          <a:p>
            <a:pPr algn="ctr"/>
            <a:r>
              <a:rPr lang="et-EE" sz="3600" dirty="0"/>
              <a:t>Võistlused</a:t>
            </a:r>
          </a:p>
          <a:p>
            <a:pPr algn="ctr"/>
            <a:r>
              <a:rPr lang="et-EE" sz="3600" dirty="0"/>
              <a:t>Kursused</a:t>
            </a:r>
          </a:p>
          <a:p>
            <a:pPr algn="ctr"/>
            <a:r>
              <a:rPr lang="et-EE" sz="3600" dirty="0"/>
              <a:t>Koolitused</a:t>
            </a:r>
          </a:p>
          <a:p>
            <a:pPr algn="ctr"/>
            <a:r>
              <a:rPr lang="et-EE" sz="3600" dirty="0"/>
              <a:t>Suurenenud teadlikkus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37B0-8281-43A7-8B51-886F16A4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6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EAE1-E741-4D38-AB57-F58B4FC8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Töötoad – 6254; 269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37B0-8281-43A7-8B51-886F16A4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10CD41F-E11B-4354-9E34-F83B570DEA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322455"/>
              </p:ext>
            </p:extLst>
          </p:nvPr>
        </p:nvGraphicFramePr>
        <p:xfrm>
          <a:off x="762000" y="1214106"/>
          <a:ext cx="4476750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4536B2-8677-4382-B11A-A45B6063B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18948"/>
              </p:ext>
            </p:extLst>
          </p:nvPr>
        </p:nvGraphicFramePr>
        <p:xfrm>
          <a:off x="5715000" y="2590800"/>
          <a:ext cx="3390900" cy="2186940"/>
        </p:xfrm>
        <a:graphic>
          <a:graphicData uri="http://schemas.openxmlformats.org/drawingml/2006/table">
            <a:tbl>
              <a:tblPr/>
              <a:tblGrid>
                <a:gridCol w="1695450">
                  <a:extLst>
                    <a:ext uri="{9D8B030D-6E8A-4147-A177-3AD203B41FA5}">
                      <a16:colId xmlns:a16="http://schemas.microsoft.com/office/drawing/2014/main" val="219275035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69787303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dirty="0">
                          <a:solidFill>
                            <a:schemeClr val="tx2"/>
                          </a:solidFill>
                          <a:effectLst/>
                        </a:rPr>
                        <a:t>Algoritmid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11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6589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Virtuaalreaalsus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92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08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Python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76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7223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Turvalisus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25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315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Linux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412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Arduino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4796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t-EE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Veebilehed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t-EE" dirty="0">
                          <a:effectLst/>
                        </a:rPr>
                        <a:t>58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5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20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EEAE1-E741-4D38-AB57-F58B4FC8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Töötoad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tagasiside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2144 vastus</a:t>
            </a:r>
            <a:r>
              <a:rPr lang="et-EE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72ED6C-8B0C-4D0E-9EE1-0B82ADED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1269000"/>
            <a:ext cx="69959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37B0-8281-43A7-8B51-886F16A4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ADBB38E-37F0-4099-9E14-30415241E9A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EEAE1-E741-4D38-AB57-F58B4FC8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Töötoad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tagasiside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2144 vastus</a:t>
            </a:r>
            <a:r>
              <a:rPr lang="et-EE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37B0-8281-43A7-8B51-886F16A4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ADBB38E-37F0-4099-9E14-30415241E9A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3947D3-3224-4283-834E-E61BBA28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691700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2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02AEE-49BB-42C5-9471-71074E34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2600" dirty="0" err="1">
                <a:solidFill>
                  <a:schemeClr val="bg1"/>
                </a:solidFill>
              </a:rPr>
              <a:t>Laagrid</a:t>
            </a:r>
            <a:r>
              <a:rPr lang="en-US" sz="2600" dirty="0">
                <a:solidFill>
                  <a:schemeClr val="bg1"/>
                </a:solidFill>
              </a:rPr>
              <a:t> - </a:t>
            </a:r>
            <a:r>
              <a:rPr lang="en-US" sz="2600" dirty="0" err="1">
                <a:solidFill>
                  <a:schemeClr val="bg1"/>
                </a:solidFill>
              </a:rPr>
              <a:t>Toimusid</a:t>
            </a:r>
            <a:r>
              <a:rPr lang="en-US" sz="2600" dirty="0">
                <a:solidFill>
                  <a:schemeClr val="bg1"/>
                </a:solidFill>
              </a:rPr>
              <a:t> ja </a:t>
            </a:r>
            <a:r>
              <a:rPr lang="en-US" sz="2600" dirty="0" err="1">
                <a:solidFill>
                  <a:schemeClr val="bg1"/>
                </a:solidFill>
              </a:rPr>
              <a:t>toimuvad</a:t>
            </a:r>
            <a:r>
              <a:rPr lang="et-EE" sz="2600" dirty="0">
                <a:solidFill>
                  <a:schemeClr val="bg1"/>
                </a:solidFill>
              </a:rPr>
              <a:t>;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 err="1">
                <a:solidFill>
                  <a:schemeClr val="bg1"/>
                </a:solidFill>
              </a:rPr>
              <a:t>Võistlused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4DA917F-4961-49DB-9268-73CB874C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r="9092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91A78-5724-46B2-AA6B-0348A8C08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08" y="3048670"/>
            <a:ext cx="4282817" cy="31234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Motivatsiooni</a:t>
            </a:r>
            <a:r>
              <a:rPr lang="en-US" sz="1800" dirty="0"/>
              <a:t> </a:t>
            </a:r>
            <a:r>
              <a:rPr lang="en-US" sz="1800" dirty="0" err="1"/>
              <a:t>tekitamine</a:t>
            </a:r>
            <a:endParaRPr lang="en-US" sz="1800" dirty="0"/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Pole </a:t>
            </a:r>
            <a:r>
              <a:rPr lang="en-US" sz="1800" dirty="0" err="1"/>
              <a:t>ühtegi</a:t>
            </a:r>
            <a:r>
              <a:rPr lang="en-US" sz="1800" dirty="0"/>
              <a:t> </a:t>
            </a:r>
            <a:r>
              <a:rPr lang="en-US" sz="1800" dirty="0" err="1"/>
              <a:t>rahvaspordistiilis</a:t>
            </a:r>
            <a:r>
              <a:rPr lang="en-US" sz="1800" dirty="0"/>
              <a:t> </a:t>
            </a:r>
            <a:r>
              <a:rPr lang="en-US" sz="1800" dirty="0" err="1"/>
              <a:t>üritust</a:t>
            </a:r>
            <a:r>
              <a:rPr lang="en-US" sz="1800" dirty="0"/>
              <a:t> (</a:t>
            </a:r>
            <a:r>
              <a:rPr lang="en-US" sz="1800" dirty="0" err="1"/>
              <a:t>Kobras</a:t>
            </a:r>
            <a:r>
              <a:rPr lang="en-US" sz="1800" dirty="0"/>
              <a:t>, </a:t>
            </a:r>
            <a:r>
              <a:rPr lang="en-US" sz="1800" dirty="0" err="1"/>
              <a:t>olümpiaad</a:t>
            </a:r>
            <a:r>
              <a:rPr lang="en-US" sz="1800" dirty="0"/>
              <a:t>)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n-US" sz="1800" dirty="0" err="1"/>
              <a:t>Sissetöötamine</a:t>
            </a:r>
            <a:endParaRPr lang="et-EE" sz="1800" dirty="0"/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1800" dirty="0"/>
              <a:t>2018 – koos </a:t>
            </a:r>
            <a:r>
              <a:rPr lang="et-EE" sz="1800" dirty="0" err="1"/>
              <a:t>Robomiku</a:t>
            </a:r>
            <a:r>
              <a:rPr lang="et-EE" sz="1800" dirty="0"/>
              <a:t> lahinguga</a:t>
            </a:r>
          </a:p>
          <a:p>
            <a:pPr indent="-228600" eaLnBrk="1" hangingPunct="1">
              <a:buFont typeface="Arial" panose="020B0604020202020204" pitchFamily="34" charset="0"/>
              <a:buChar char="•"/>
            </a:pPr>
            <a:r>
              <a:rPr lang="et-EE" sz="1800" dirty="0"/>
              <a:t>2019 – eraldi üritus, 50 osalejat</a:t>
            </a:r>
          </a:p>
          <a:p>
            <a:pPr lvl="1" indent="-228600" eaLnBrk="1" hangingPunct="1">
              <a:buFont typeface="Arial" panose="020B0604020202020204" pitchFamily="34" charset="0"/>
              <a:buChar char="•"/>
            </a:pPr>
            <a:r>
              <a:rPr lang="et-EE" sz="1400" dirty="0"/>
              <a:t>VR, </a:t>
            </a:r>
            <a:r>
              <a:rPr lang="et-EE" sz="1400" dirty="0" err="1"/>
              <a:t>Algoritmika</a:t>
            </a:r>
            <a:r>
              <a:rPr lang="et-EE" sz="1400" dirty="0"/>
              <a:t> ja </a:t>
            </a:r>
            <a:r>
              <a:rPr lang="et-EE" sz="1400" dirty="0" err="1"/>
              <a:t>Python</a:t>
            </a:r>
            <a:r>
              <a:rPr lang="et-EE" sz="1400" dirty="0"/>
              <a:t>, Veebilehed, Turvalisuse põgenemistuba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6E556-5D14-4853-8DE8-BB25E145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94330" y="6492875"/>
            <a:ext cx="5486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ADBB38E-37F0-4099-9E14-30415241E9AC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2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5B5A-9505-4D6D-BB6D-EA3561B2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/>
              <a:t>Võistlus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8ED59-7D04-49DD-9550-9F6A823B3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DADBB38E-37F0-4099-9E14-30415241E9AC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457200"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9A0CFE3-295B-4B55-9B9D-9C6ADD80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38" y="122238"/>
            <a:ext cx="3459163" cy="5230813"/>
          </a:xfrm>
          <a:prstGeom prst="rect">
            <a:avLst/>
          </a:prstGeom>
        </p:spPr>
      </p:pic>
      <p:pic>
        <p:nvPicPr>
          <p:cNvPr id="8" name="Picture 7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E8AB411F-E9F2-486F-BB86-42A47EDCD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22238"/>
            <a:ext cx="7889875" cy="52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72596"/>
      </p:ext>
    </p:extLst>
  </p:cSld>
  <p:clrMapOvr>
    <a:masterClrMapping/>
  </p:clrMapOvr>
</p:sld>
</file>

<file path=ppt/theme/theme1.xml><?xml version="1.0" encoding="utf-8"?>
<a:theme xmlns:a="http://schemas.openxmlformats.org/drawingml/2006/main" name="UT_2019 Theme">
  <a:themeElements>
    <a:clrScheme name="UT_2019">
      <a:dk1>
        <a:srgbClr val="2C5696"/>
      </a:dk1>
      <a:lt1>
        <a:srgbClr val="FFFFFF"/>
      </a:lt1>
      <a:dk2>
        <a:srgbClr val="102064"/>
      </a:dk2>
      <a:lt2>
        <a:srgbClr val="FFFFFF"/>
      </a:lt2>
      <a:accent1>
        <a:srgbClr val="00A6E9"/>
      </a:accent1>
      <a:accent2>
        <a:srgbClr val="ED7D31"/>
      </a:accent2>
      <a:accent3>
        <a:srgbClr val="E52143"/>
      </a:accent3>
      <a:accent4>
        <a:srgbClr val="AE78B1"/>
      </a:accent4>
      <a:accent5>
        <a:srgbClr val="87BC1F"/>
      </a:accent5>
      <a:accent6>
        <a:srgbClr val="FAA41A"/>
      </a:accent6>
      <a:hlink>
        <a:srgbClr val="FF6F20"/>
      </a:hlink>
      <a:folHlink>
        <a:srgbClr val="00A6E9"/>
      </a:folHlink>
    </a:clrScheme>
    <a:fontScheme name="UT_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277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</vt:lpstr>
      <vt:lpstr>Arial Black</vt:lpstr>
      <vt:lpstr>Calibri</vt:lpstr>
      <vt:lpstr>Rubik</vt:lpstr>
      <vt:lpstr>Rubik Bold</vt:lpstr>
      <vt:lpstr>UT_2019 Theme</vt:lpstr>
      <vt:lpstr>Noored Koodi projekt – miks, kellele ja kuidas?</vt:lpstr>
      <vt:lpstr>Miks?</vt:lpstr>
      <vt:lpstr>Kellele</vt:lpstr>
      <vt:lpstr>Kuidas</vt:lpstr>
      <vt:lpstr>Töötoad – 6254; 269</vt:lpstr>
      <vt:lpstr>Töötoad – tagasiside 2144 vastust</vt:lpstr>
      <vt:lpstr>Töötoad – tagasiside 2144 vastust</vt:lpstr>
      <vt:lpstr>Laagrid - Toimusid ja toimuvad; Võistlused </vt:lpstr>
      <vt:lpstr>Võistlus 2019</vt:lpstr>
      <vt:lpstr>Kursused</vt:lpstr>
      <vt:lpstr>Koolitus – 15. veebruar</vt:lpstr>
      <vt:lpstr>Reflektsioon ja mõttekohad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Noored Koodi projekt – miks, kellele ja kuidas?</dc:title>
  <dc:creator>Heilo Altin</dc:creator>
  <cp:lastModifiedBy>Heilo Altin</cp:lastModifiedBy>
  <cp:revision>4</cp:revision>
  <dcterms:created xsi:type="dcterms:W3CDTF">2020-01-17T14:14:10Z</dcterms:created>
  <dcterms:modified xsi:type="dcterms:W3CDTF">2020-01-18T10:42:56Z</dcterms:modified>
</cp:coreProperties>
</file>