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Blinker" panose="02000000000000000000" pitchFamily="2" charset="0"/>
      <p:regular r:id="rId13"/>
      <p:bold r:id="rId14"/>
    </p:embeddedFont>
    <p:embeddedFont>
      <p:font typeface="Blinker Bold" panose="02000000000000000000" pitchFamily="2" charset="0"/>
      <p:regular r:id="rId15"/>
      <p:bold r:id="rId16"/>
      <p: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9"/>
    <a:srgbClr val="7AC3A4"/>
    <a:srgbClr val="A0D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84438" autoAdjust="0"/>
  </p:normalViewPr>
  <p:slideViewPr>
    <p:cSldViewPr>
      <p:cViewPr>
        <p:scale>
          <a:sx n="65" d="100"/>
          <a:sy n="65" d="100"/>
        </p:scale>
        <p:origin x="106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946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11116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Siin</a:t>
            </a:r>
            <a:r>
              <a:rPr lang="en-US" dirty="0"/>
              <a:t> </a:t>
            </a:r>
            <a:r>
              <a:rPr lang="en-US" dirty="0" err="1"/>
              <a:t>juurde</a:t>
            </a:r>
            <a:r>
              <a:rPr lang="en-US" dirty="0"/>
              <a:t> </a:t>
            </a:r>
            <a:r>
              <a:rPr lang="en-US" dirty="0" err="1"/>
              <a:t>mainida</a:t>
            </a:r>
            <a:r>
              <a:rPr lang="en-US" dirty="0"/>
              <a:t> </a:t>
            </a:r>
            <a:r>
              <a:rPr lang="en-US" dirty="0" err="1"/>
              <a:t>meie</a:t>
            </a:r>
            <a:r>
              <a:rPr lang="en-US" dirty="0"/>
              <a:t> </a:t>
            </a:r>
            <a:r>
              <a:rPr lang="en-US" dirty="0" err="1"/>
              <a:t>saadud</a:t>
            </a:r>
            <a:r>
              <a:rPr lang="en-US" dirty="0"/>
              <a:t> </a:t>
            </a:r>
            <a:r>
              <a:rPr lang="en-US" dirty="0" err="1"/>
              <a:t>toetust</a:t>
            </a:r>
            <a:r>
              <a:rPr lang="en-US" dirty="0"/>
              <a:t>:</a:t>
            </a:r>
          </a:p>
          <a:p>
            <a:pPr lvl="0"/>
            <a:r>
              <a:rPr lang="en-US" dirty="0"/>
              <a:t>"</a:t>
            </a:r>
            <a:r>
              <a:rPr lang="en-US" dirty="0" err="1"/>
              <a:t>Noorte</a:t>
            </a:r>
            <a:r>
              <a:rPr lang="en-US" dirty="0"/>
              <a:t> ja </a:t>
            </a:r>
            <a:r>
              <a:rPr lang="en-US" dirty="0" err="1"/>
              <a:t>noorsootöötajate</a:t>
            </a:r>
            <a:r>
              <a:rPr lang="en-US" dirty="0"/>
              <a:t> </a:t>
            </a:r>
            <a:r>
              <a:rPr lang="en-US" dirty="0" err="1"/>
              <a:t>küberõppe</a:t>
            </a:r>
            <a:r>
              <a:rPr lang="en-US" dirty="0"/>
              <a:t> </a:t>
            </a:r>
            <a:r>
              <a:rPr lang="en-US" dirty="0" err="1"/>
              <a:t>programm</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12.01.2022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Keskkonnas</a:t>
            </a:r>
            <a:r>
              <a:rPr lang="en-US" dirty="0"/>
              <a:t> </a:t>
            </a:r>
            <a:r>
              <a:rPr lang="en-US" dirty="0" err="1"/>
              <a:t>õpitu</a:t>
            </a:r>
            <a:r>
              <a:rPr lang="en-US" dirty="0"/>
              <a:t> ja </a:t>
            </a:r>
            <a:r>
              <a:rPr lang="en-US" dirty="0" err="1"/>
              <a:t>lahendatud</a:t>
            </a:r>
            <a:r>
              <a:rPr lang="en-US" dirty="0"/>
              <a:t> </a:t>
            </a:r>
            <a:r>
              <a:rPr lang="en-US" dirty="0" err="1"/>
              <a:t>ülesanded</a:t>
            </a:r>
            <a:r>
              <a:rPr lang="en-US" dirty="0"/>
              <a:t> on </a:t>
            </a:r>
            <a:r>
              <a:rPr lang="en-US" dirty="0" err="1"/>
              <a:t>rahvusvaheliselt</a:t>
            </a:r>
            <a:r>
              <a:rPr lang="en-US" dirty="0"/>
              <a:t> </a:t>
            </a:r>
            <a:r>
              <a:rPr lang="en-US" dirty="0" err="1"/>
              <a:t>tunnustatud</a:t>
            </a:r>
            <a:r>
              <a:rPr lang="en-US" dirty="0"/>
              <a:t> NATIONAL INITIATIVE FOR CYBERSECURITY CAREERS AND STUDIES (NICCS) </a:t>
            </a:r>
            <a:r>
              <a:rPr lang="en-US" dirty="0" err="1"/>
              <a:t>keskuse</a:t>
            </a:r>
            <a:r>
              <a:rPr lang="en-US" dirty="0"/>
              <a:t> </a:t>
            </a:r>
            <a:r>
              <a:rPr lang="en-US" dirty="0" err="1"/>
              <a:t>poolt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66914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93892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AC3A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176709" y="1028700"/>
            <a:ext cx="1082591" cy="1344833"/>
          </a:xfrm>
          <a:prstGeom prst="rect">
            <a:avLst/>
          </a:prstGeom>
        </p:spPr>
      </p:pic>
      <p:sp>
        <p:nvSpPr>
          <p:cNvPr id="3" name="TextBox 3"/>
          <p:cNvSpPr txBox="1"/>
          <p:nvPr/>
        </p:nvSpPr>
        <p:spPr>
          <a:xfrm>
            <a:off x="1208060" y="3108325"/>
            <a:ext cx="9553609" cy="2263775"/>
          </a:xfrm>
          <a:prstGeom prst="rect">
            <a:avLst/>
          </a:prstGeom>
        </p:spPr>
        <p:txBody>
          <a:bodyPr lIns="0" tIns="0" rIns="0" bIns="0" rtlCol="0" anchor="t">
            <a:spAutoFit/>
          </a:bodyPr>
          <a:lstStyle/>
          <a:p>
            <a:pPr>
              <a:lnSpc>
                <a:spcPts val="8800"/>
              </a:lnSpc>
            </a:pPr>
            <a:r>
              <a:rPr lang="en-US" sz="8000" spc="-160" dirty="0" err="1">
                <a:solidFill>
                  <a:srgbClr val="050C1B"/>
                </a:solidFill>
                <a:latin typeface="Blinker Bold"/>
              </a:rPr>
              <a:t>Uus</a:t>
            </a:r>
            <a:r>
              <a:rPr lang="en-US" sz="8000" spc="-160" dirty="0">
                <a:solidFill>
                  <a:srgbClr val="050C1B"/>
                </a:solidFill>
                <a:latin typeface="Blinker Bold"/>
              </a:rPr>
              <a:t> </a:t>
            </a:r>
            <a:r>
              <a:rPr lang="en-US" sz="8000" spc="-160" dirty="0" err="1">
                <a:solidFill>
                  <a:srgbClr val="050C1B"/>
                </a:solidFill>
                <a:latin typeface="Blinker Bold"/>
              </a:rPr>
              <a:t>viis</a:t>
            </a:r>
            <a:r>
              <a:rPr lang="en-US" sz="8000" spc="-160" dirty="0">
                <a:solidFill>
                  <a:srgbClr val="050C1B"/>
                </a:solidFill>
                <a:latin typeface="Blinker Bold"/>
              </a:rPr>
              <a:t> </a:t>
            </a:r>
            <a:r>
              <a:rPr lang="en-US" sz="8000" spc="-160" dirty="0" err="1">
                <a:solidFill>
                  <a:srgbClr val="050C1B"/>
                </a:solidFill>
                <a:latin typeface="Blinker Bold"/>
              </a:rPr>
              <a:t>küberhariduse</a:t>
            </a:r>
            <a:r>
              <a:rPr lang="en-US" sz="8000" spc="-160" dirty="0">
                <a:solidFill>
                  <a:srgbClr val="050C1B"/>
                </a:solidFill>
                <a:latin typeface="Blinker Bold"/>
              </a:rPr>
              <a:t> </a:t>
            </a:r>
            <a:r>
              <a:rPr lang="en-US" sz="8000" spc="-160" dirty="0" err="1">
                <a:solidFill>
                  <a:srgbClr val="050C1B"/>
                </a:solidFill>
                <a:latin typeface="Blinker Bold"/>
              </a:rPr>
              <a:t>pakkumiseks</a:t>
            </a:r>
            <a:r>
              <a:rPr lang="en-US" sz="8000" spc="-160" dirty="0">
                <a:solidFill>
                  <a:srgbClr val="050C1B"/>
                </a:solidFill>
                <a:latin typeface="Blinker Bold"/>
              </a:rPr>
              <a:t> </a:t>
            </a:r>
            <a:r>
              <a:rPr lang="en-US" sz="8000" spc="-160" dirty="0" err="1">
                <a:solidFill>
                  <a:srgbClr val="050C1B"/>
                </a:solidFill>
                <a:latin typeface="Blinker Bold"/>
              </a:rPr>
              <a:t>noortele</a:t>
            </a:r>
            <a:endParaRPr lang="en-US" sz="8000" spc="-160" dirty="0">
              <a:solidFill>
                <a:srgbClr val="050C1B"/>
              </a:solidFill>
              <a:latin typeface="Blinker Bold"/>
            </a:endParaRPr>
          </a:p>
        </p:txBody>
      </p:sp>
      <p:sp>
        <p:nvSpPr>
          <p:cNvPr id="4" name="TextBox 4"/>
          <p:cNvSpPr txBox="1"/>
          <p:nvPr/>
        </p:nvSpPr>
        <p:spPr>
          <a:xfrm>
            <a:off x="5164130" y="2696416"/>
            <a:ext cx="5884870" cy="400879"/>
          </a:xfrm>
          <a:prstGeom prst="rect">
            <a:avLst/>
          </a:prstGeom>
        </p:spPr>
        <p:txBody>
          <a:bodyPr wrap="square" lIns="0" tIns="0" rIns="0" bIns="0" rtlCol="0" anchor="t">
            <a:spAutoFit/>
          </a:bodyPr>
          <a:lstStyle/>
          <a:p>
            <a:pPr algn="ctr">
              <a:lnSpc>
                <a:spcPts val="3360"/>
              </a:lnSpc>
            </a:pPr>
            <a:r>
              <a:rPr lang="en-US" sz="2400" dirty="0" err="1">
                <a:solidFill>
                  <a:srgbClr val="050C1B"/>
                </a:solidFill>
                <a:latin typeface="Blinker"/>
              </a:rPr>
              <a:t>Informaatika</a:t>
            </a:r>
            <a:r>
              <a:rPr lang="en-US" sz="2400" dirty="0">
                <a:solidFill>
                  <a:srgbClr val="050C1B"/>
                </a:solidFill>
                <a:latin typeface="Blinker"/>
              </a:rPr>
              <a:t> </a:t>
            </a:r>
            <a:r>
              <a:rPr lang="en-US" sz="2400" dirty="0" err="1">
                <a:solidFill>
                  <a:srgbClr val="050C1B"/>
                </a:solidFill>
                <a:latin typeface="Blinker"/>
              </a:rPr>
              <a:t>õpetamise</a:t>
            </a:r>
            <a:r>
              <a:rPr lang="en-US" sz="2400" dirty="0">
                <a:solidFill>
                  <a:srgbClr val="050C1B"/>
                </a:solidFill>
                <a:latin typeface="Blinker"/>
              </a:rPr>
              <a:t> </a:t>
            </a:r>
            <a:r>
              <a:rPr lang="en-US" sz="2400" dirty="0" err="1">
                <a:solidFill>
                  <a:srgbClr val="050C1B"/>
                </a:solidFill>
                <a:latin typeface="Blinker"/>
              </a:rPr>
              <a:t>konverents</a:t>
            </a:r>
            <a:r>
              <a:rPr lang="en-US" sz="2400" dirty="0">
                <a:solidFill>
                  <a:srgbClr val="050C1B"/>
                </a:solidFill>
                <a:latin typeface="Blinker"/>
              </a:rPr>
              <a:t> 2022</a:t>
            </a:r>
          </a:p>
        </p:txBody>
      </p:sp>
      <p:sp>
        <p:nvSpPr>
          <p:cNvPr id="5" name="TextBox 5"/>
          <p:cNvSpPr txBox="1"/>
          <p:nvPr/>
        </p:nvSpPr>
        <p:spPr>
          <a:xfrm>
            <a:off x="1208060" y="6047008"/>
            <a:ext cx="7730975" cy="1127760"/>
          </a:xfrm>
          <a:prstGeom prst="rect">
            <a:avLst/>
          </a:prstGeom>
        </p:spPr>
        <p:txBody>
          <a:bodyPr lIns="0" tIns="0" rIns="0" bIns="0" rtlCol="0" anchor="t">
            <a:spAutoFit/>
          </a:bodyPr>
          <a:lstStyle/>
          <a:p>
            <a:pPr>
              <a:lnSpc>
                <a:spcPts val="5280"/>
              </a:lnSpc>
            </a:pPr>
            <a:r>
              <a:rPr lang="en-US" sz="4800" spc="-48" dirty="0" err="1">
                <a:solidFill>
                  <a:srgbClr val="050C1B"/>
                </a:solidFill>
                <a:latin typeface="Blinker"/>
              </a:rPr>
              <a:t>Marki</a:t>
            </a:r>
            <a:r>
              <a:rPr lang="en-US" sz="4800" spc="-48" dirty="0">
                <a:solidFill>
                  <a:srgbClr val="050C1B"/>
                </a:solidFill>
                <a:latin typeface="Blinker"/>
              </a:rPr>
              <a:t> </a:t>
            </a:r>
            <a:r>
              <a:rPr lang="en-US" sz="4800" spc="-48" dirty="0" err="1">
                <a:solidFill>
                  <a:srgbClr val="050C1B"/>
                </a:solidFill>
                <a:latin typeface="Blinker"/>
              </a:rPr>
              <a:t>Tihhonova</a:t>
            </a:r>
            <a:r>
              <a:rPr lang="en-US" sz="4800" spc="-48" dirty="0">
                <a:solidFill>
                  <a:srgbClr val="050C1B"/>
                </a:solidFill>
                <a:latin typeface="Blinker"/>
              </a:rPr>
              <a:t>-Kreek</a:t>
            </a:r>
          </a:p>
          <a:p>
            <a:pPr>
              <a:lnSpc>
                <a:spcPts val="3630"/>
              </a:lnSpc>
            </a:pPr>
            <a:r>
              <a:rPr lang="en-US" sz="3300" spc="-48" dirty="0">
                <a:solidFill>
                  <a:srgbClr val="050C1B"/>
                </a:solidFill>
                <a:latin typeface="Blinker"/>
              </a:rPr>
              <a:t>CTF Tech </a:t>
            </a:r>
            <a:r>
              <a:rPr lang="en-US" sz="3300" spc="-48" dirty="0" err="1">
                <a:solidFill>
                  <a:srgbClr val="050C1B"/>
                </a:solidFill>
                <a:latin typeface="Blinker"/>
              </a:rPr>
              <a:t>tegevjuht</a:t>
            </a:r>
            <a:r>
              <a:rPr lang="en-US" sz="3300" spc="-48" dirty="0">
                <a:solidFill>
                  <a:srgbClr val="050C1B"/>
                </a:solidFill>
                <a:latin typeface="Blinker"/>
              </a:rPr>
              <a:t> </a:t>
            </a:r>
          </a:p>
        </p:txBody>
      </p:sp>
      <p:sp>
        <p:nvSpPr>
          <p:cNvPr id="6" name="TextBox 6"/>
          <p:cNvSpPr txBox="1"/>
          <p:nvPr/>
        </p:nvSpPr>
        <p:spPr>
          <a:xfrm>
            <a:off x="1217585" y="8760047"/>
            <a:ext cx="2821015" cy="498253"/>
          </a:xfrm>
          <a:prstGeom prst="rect">
            <a:avLst/>
          </a:prstGeom>
        </p:spPr>
        <p:txBody>
          <a:bodyPr wrap="square" lIns="0" tIns="0" rIns="0" bIns="0" rtlCol="0" anchor="t">
            <a:spAutoFit/>
          </a:bodyPr>
          <a:lstStyle/>
          <a:p>
            <a:pPr algn="ctr">
              <a:lnSpc>
                <a:spcPts val="4060"/>
              </a:lnSpc>
            </a:pPr>
            <a:r>
              <a:rPr lang="en-US" sz="2900" dirty="0" err="1">
                <a:solidFill>
                  <a:srgbClr val="050C1B"/>
                </a:solidFill>
                <a:latin typeface="Blinker"/>
              </a:rPr>
              <a:t>www.ctftech.com</a:t>
            </a:r>
            <a:endParaRPr lang="en-US" sz="2900" dirty="0">
              <a:solidFill>
                <a:srgbClr val="050C1B"/>
              </a:solidFill>
              <a:latin typeface="Blinker"/>
            </a:endParaRPr>
          </a:p>
        </p:txBody>
      </p:sp>
      <p:grpSp>
        <p:nvGrpSpPr>
          <p:cNvPr id="7" name="Group 7"/>
          <p:cNvGrpSpPr/>
          <p:nvPr/>
        </p:nvGrpSpPr>
        <p:grpSpPr>
          <a:xfrm>
            <a:off x="11001293" y="2968846"/>
            <a:ext cx="6258007" cy="6289454"/>
            <a:chOff x="0" y="0"/>
            <a:chExt cx="8344009" cy="8385939"/>
          </a:xfrm>
        </p:grpSpPr>
        <p:pic>
          <p:nvPicPr>
            <p:cNvPr id="8" name="Picture 8"/>
            <p:cNvPicPr>
              <a:picLocks noChangeAspect="1"/>
            </p:cNvPicPr>
            <p:nvPr/>
          </p:nvPicPr>
          <p:blipFill>
            <a:blip r:embed="rId4"/>
            <a:srcRect/>
            <a:stretch>
              <a:fillRect/>
            </a:stretch>
          </p:blipFill>
          <p:spPr>
            <a:xfrm>
              <a:off x="0" y="0"/>
              <a:ext cx="8344009" cy="8385939"/>
            </a:xfrm>
            <a:prstGeom prst="rect">
              <a:avLst/>
            </a:prstGeom>
          </p:spPr>
        </p:pic>
        <p:pic>
          <p:nvPicPr>
            <p:cNvPr id="9" name="Picture 9"/>
            <p:cNvPicPr>
              <a:picLocks noChangeAspect="1"/>
            </p:cNvPicPr>
            <p:nvPr/>
          </p:nvPicPr>
          <p:blipFill>
            <a:blip r:embed="rId3"/>
            <a:srcRect/>
            <a:stretch>
              <a:fillRect/>
            </a:stretch>
          </p:blipFill>
          <p:spPr>
            <a:xfrm>
              <a:off x="4632454" y="2425781"/>
              <a:ext cx="477032" cy="592586"/>
            </a:xfrm>
            <a:prstGeom prst="rect">
              <a:avLst/>
            </a:prstGeom>
          </p:spPr>
        </p:pic>
        <p:pic>
          <p:nvPicPr>
            <p:cNvPr id="10" name="Picture 10"/>
            <p:cNvPicPr>
              <a:picLocks noChangeAspect="1"/>
            </p:cNvPicPr>
            <p:nvPr/>
          </p:nvPicPr>
          <p:blipFill>
            <a:blip r:embed="rId3"/>
            <a:srcRect/>
            <a:stretch>
              <a:fillRect/>
            </a:stretch>
          </p:blipFill>
          <p:spPr>
            <a:xfrm>
              <a:off x="6154500" y="2930870"/>
              <a:ext cx="283998" cy="35279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AC3A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76709" y="1028700"/>
            <a:ext cx="1082591" cy="1344833"/>
          </a:xfrm>
          <a:prstGeom prst="rect">
            <a:avLst/>
          </a:prstGeom>
        </p:spPr>
      </p:pic>
      <p:pic>
        <p:nvPicPr>
          <p:cNvPr id="3" name="Picture 3"/>
          <p:cNvPicPr>
            <a:picLocks noChangeAspect="1"/>
          </p:cNvPicPr>
          <p:nvPr/>
        </p:nvPicPr>
        <p:blipFill>
          <a:blip r:embed="rId3"/>
          <a:srcRect/>
          <a:stretch>
            <a:fillRect/>
          </a:stretch>
        </p:blipFill>
        <p:spPr>
          <a:xfrm>
            <a:off x="10404566" y="3116766"/>
            <a:ext cx="6854734" cy="5483787"/>
          </a:xfrm>
          <a:prstGeom prst="rect">
            <a:avLst/>
          </a:prstGeom>
        </p:spPr>
      </p:pic>
      <p:sp>
        <p:nvSpPr>
          <p:cNvPr id="4" name="TextBox 4"/>
          <p:cNvSpPr txBox="1"/>
          <p:nvPr/>
        </p:nvSpPr>
        <p:spPr>
          <a:xfrm>
            <a:off x="1087956" y="3554094"/>
            <a:ext cx="8764163" cy="2503806"/>
          </a:xfrm>
          <a:prstGeom prst="rect">
            <a:avLst/>
          </a:prstGeom>
        </p:spPr>
        <p:txBody>
          <a:bodyPr lIns="0" tIns="0" rIns="0" bIns="0" rtlCol="0" anchor="t">
            <a:spAutoFit/>
          </a:bodyPr>
          <a:lstStyle/>
          <a:p>
            <a:pPr>
              <a:lnSpc>
                <a:spcPts val="9790"/>
              </a:lnSpc>
            </a:pPr>
            <a:r>
              <a:rPr lang="en-US" sz="8900" spc="-178" dirty="0" err="1">
                <a:solidFill>
                  <a:srgbClr val="050C1B"/>
                </a:solidFill>
                <a:latin typeface="Blinker Bold"/>
              </a:rPr>
              <a:t>Aitäh</a:t>
            </a:r>
            <a:r>
              <a:rPr lang="en-US" sz="8900" spc="-178" dirty="0">
                <a:solidFill>
                  <a:srgbClr val="050C1B"/>
                </a:solidFill>
                <a:latin typeface="Blinker Bold"/>
              </a:rPr>
              <a:t> ja </a:t>
            </a:r>
            <a:r>
              <a:rPr lang="en-US" sz="8900" spc="-178" dirty="0" err="1">
                <a:solidFill>
                  <a:srgbClr val="050C1B"/>
                </a:solidFill>
                <a:latin typeface="Blinker Bold"/>
              </a:rPr>
              <a:t>kohtume</a:t>
            </a:r>
            <a:r>
              <a:rPr lang="en-US" sz="8900" spc="-178" dirty="0">
                <a:solidFill>
                  <a:srgbClr val="050C1B"/>
                </a:solidFill>
                <a:latin typeface="Blinker Bold"/>
              </a:rPr>
              <a:t> CTF Tech </a:t>
            </a:r>
            <a:r>
              <a:rPr lang="en-US" sz="8900" spc="-178" dirty="0" err="1">
                <a:solidFill>
                  <a:srgbClr val="050C1B"/>
                </a:solidFill>
                <a:latin typeface="Blinker Bold"/>
              </a:rPr>
              <a:t>Portalis</a:t>
            </a:r>
            <a:endParaRPr lang="en-US" sz="8900" spc="-178" dirty="0">
              <a:solidFill>
                <a:srgbClr val="050C1B"/>
              </a:solidFill>
              <a:latin typeface="Blinker Bold"/>
            </a:endParaRPr>
          </a:p>
        </p:txBody>
      </p:sp>
      <p:sp>
        <p:nvSpPr>
          <p:cNvPr id="6" name="TextBox 6"/>
          <p:cNvSpPr txBox="1"/>
          <p:nvPr/>
        </p:nvSpPr>
        <p:spPr>
          <a:xfrm>
            <a:off x="4038600" y="3069141"/>
            <a:ext cx="5566959" cy="400879"/>
          </a:xfrm>
          <a:prstGeom prst="rect">
            <a:avLst/>
          </a:prstGeom>
        </p:spPr>
        <p:txBody>
          <a:bodyPr wrap="square" lIns="0" tIns="0" rIns="0" bIns="0" rtlCol="0" anchor="t">
            <a:spAutoFit/>
          </a:bodyPr>
          <a:lstStyle/>
          <a:p>
            <a:pPr algn="ctr">
              <a:lnSpc>
                <a:spcPts val="3360"/>
              </a:lnSpc>
            </a:pPr>
            <a:r>
              <a:rPr lang="en-US" sz="2400" dirty="0" err="1">
                <a:solidFill>
                  <a:srgbClr val="050C1B"/>
                </a:solidFill>
                <a:latin typeface="Blinker"/>
              </a:rPr>
              <a:t>Informaatika</a:t>
            </a:r>
            <a:r>
              <a:rPr lang="en-US" sz="2400" dirty="0">
                <a:solidFill>
                  <a:srgbClr val="050C1B"/>
                </a:solidFill>
                <a:latin typeface="Blinker"/>
              </a:rPr>
              <a:t> </a:t>
            </a:r>
            <a:r>
              <a:rPr lang="en-US" sz="2400" dirty="0" err="1">
                <a:solidFill>
                  <a:srgbClr val="050C1B"/>
                </a:solidFill>
                <a:latin typeface="Blinker"/>
              </a:rPr>
              <a:t>õpetamise</a:t>
            </a:r>
            <a:r>
              <a:rPr lang="en-US" sz="2400" dirty="0">
                <a:solidFill>
                  <a:srgbClr val="050C1B"/>
                </a:solidFill>
                <a:latin typeface="Blinker"/>
              </a:rPr>
              <a:t> </a:t>
            </a:r>
            <a:r>
              <a:rPr lang="en-US" sz="2400" dirty="0" err="1">
                <a:solidFill>
                  <a:srgbClr val="050C1B"/>
                </a:solidFill>
                <a:latin typeface="Blinker"/>
              </a:rPr>
              <a:t>konverents</a:t>
            </a:r>
            <a:r>
              <a:rPr lang="en-US" sz="2400" dirty="0">
                <a:solidFill>
                  <a:srgbClr val="050C1B"/>
                </a:solidFill>
                <a:latin typeface="Blinker"/>
              </a:rPr>
              <a:t> 2022</a:t>
            </a:r>
          </a:p>
        </p:txBody>
      </p:sp>
      <p:sp>
        <p:nvSpPr>
          <p:cNvPr id="7" name="TextBox 7"/>
          <p:cNvSpPr txBox="1"/>
          <p:nvPr/>
        </p:nvSpPr>
        <p:spPr>
          <a:xfrm>
            <a:off x="1087956" y="6454140"/>
            <a:ext cx="7730975" cy="2526333"/>
          </a:xfrm>
          <a:prstGeom prst="rect">
            <a:avLst/>
          </a:prstGeom>
        </p:spPr>
        <p:txBody>
          <a:bodyPr lIns="0" tIns="0" rIns="0" bIns="0" rtlCol="0" anchor="t">
            <a:spAutoFit/>
          </a:bodyPr>
          <a:lstStyle/>
          <a:p>
            <a:pPr>
              <a:lnSpc>
                <a:spcPts val="5280"/>
              </a:lnSpc>
            </a:pPr>
            <a:r>
              <a:rPr lang="en-US" sz="4800" spc="-48" dirty="0" err="1">
                <a:solidFill>
                  <a:srgbClr val="050C1B"/>
                </a:solidFill>
                <a:latin typeface="Blinker"/>
              </a:rPr>
              <a:t>Marki</a:t>
            </a:r>
            <a:r>
              <a:rPr lang="en-US" sz="4800" spc="-48" dirty="0">
                <a:solidFill>
                  <a:srgbClr val="050C1B"/>
                </a:solidFill>
                <a:latin typeface="Blinker"/>
              </a:rPr>
              <a:t> </a:t>
            </a:r>
            <a:r>
              <a:rPr lang="en-US" sz="4800" spc="-48" dirty="0" err="1">
                <a:solidFill>
                  <a:srgbClr val="050C1B"/>
                </a:solidFill>
                <a:latin typeface="Blinker"/>
              </a:rPr>
              <a:t>Tihhonova</a:t>
            </a:r>
            <a:r>
              <a:rPr lang="en-US" sz="4800" spc="-48" dirty="0">
                <a:solidFill>
                  <a:srgbClr val="050C1B"/>
                </a:solidFill>
                <a:latin typeface="Blinker"/>
              </a:rPr>
              <a:t>-Kreek</a:t>
            </a:r>
          </a:p>
          <a:p>
            <a:pPr>
              <a:lnSpc>
                <a:spcPts val="3630"/>
              </a:lnSpc>
            </a:pPr>
            <a:r>
              <a:rPr lang="en-US" sz="3300" spc="-48" dirty="0">
                <a:solidFill>
                  <a:srgbClr val="050C1B"/>
                </a:solidFill>
                <a:latin typeface="Blinker"/>
              </a:rPr>
              <a:t>CTF Tech </a:t>
            </a:r>
            <a:r>
              <a:rPr lang="en-US" sz="3300" spc="-48" dirty="0" err="1">
                <a:solidFill>
                  <a:srgbClr val="050C1B"/>
                </a:solidFill>
                <a:latin typeface="Blinker"/>
              </a:rPr>
              <a:t>tegevjuht</a:t>
            </a:r>
            <a:r>
              <a:rPr lang="en-US" sz="3300" spc="-48" dirty="0">
                <a:solidFill>
                  <a:srgbClr val="050C1B"/>
                </a:solidFill>
                <a:latin typeface="Blinker"/>
              </a:rPr>
              <a:t> </a:t>
            </a:r>
          </a:p>
          <a:p>
            <a:pPr>
              <a:lnSpc>
                <a:spcPts val="3630"/>
              </a:lnSpc>
            </a:pPr>
            <a:endParaRPr lang="en-US" sz="3300" spc="-48" dirty="0">
              <a:solidFill>
                <a:srgbClr val="050C1B"/>
              </a:solidFill>
              <a:latin typeface="Blinker"/>
            </a:endParaRPr>
          </a:p>
          <a:p>
            <a:pPr>
              <a:lnSpc>
                <a:spcPts val="3630"/>
              </a:lnSpc>
            </a:pPr>
            <a:r>
              <a:rPr lang="en-US" sz="3300" spc="-33" dirty="0" err="1">
                <a:solidFill>
                  <a:srgbClr val="050C1B"/>
                </a:solidFill>
                <a:latin typeface="Blinker"/>
              </a:rPr>
              <a:t>marki.tihhonova@ctftech.com</a:t>
            </a:r>
            <a:endParaRPr lang="en-US" sz="3300" spc="-33" dirty="0">
              <a:solidFill>
                <a:srgbClr val="050C1B"/>
              </a:solidFill>
              <a:latin typeface="Blinker"/>
            </a:endParaRPr>
          </a:p>
          <a:p>
            <a:pPr>
              <a:lnSpc>
                <a:spcPts val="3630"/>
              </a:lnSpc>
            </a:pPr>
            <a:r>
              <a:rPr lang="en-US" sz="3300" spc="-33" dirty="0">
                <a:solidFill>
                  <a:srgbClr val="050C1B"/>
                </a:solidFill>
                <a:latin typeface="Blinker"/>
              </a:rPr>
              <a:t>+372 508 9776</a:t>
            </a:r>
          </a:p>
        </p:txBody>
      </p:sp>
      <p:sp>
        <p:nvSpPr>
          <p:cNvPr id="8" name="TextBox 7">
            <a:extLst>
              <a:ext uri="{FF2B5EF4-FFF2-40B4-BE49-F238E27FC236}">
                <a16:creationId xmlns:a16="http://schemas.microsoft.com/office/drawing/2014/main" id="{3FA143B7-950A-5347-B4B2-423942B34B09}"/>
              </a:ext>
            </a:extLst>
          </p:cNvPr>
          <p:cNvSpPr txBox="1"/>
          <p:nvPr/>
        </p:nvSpPr>
        <p:spPr>
          <a:xfrm>
            <a:off x="14605759" y="9435625"/>
            <a:ext cx="2891635" cy="498253"/>
          </a:xfrm>
          <a:prstGeom prst="rect">
            <a:avLst/>
          </a:prstGeom>
        </p:spPr>
        <p:txBody>
          <a:bodyPr wrap="square" lIns="0" tIns="0" rIns="0" bIns="0" rtlCol="0" anchor="t">
            <a:spAutoFit/>
          </a:bodyPr>
          <a:lstStyle/>
          <a:p>
            <a:pPr algn="ctr">
              <a:lnSpc>
                <a:spcPts val="4060"/>
              </a:lnSpc>
            </a:pPr>
            <a:r>
              <a:rPr lang="en-US" sz="2900" dirty="0" err="1">
                <a:solidFill>
                  <a:srgbClr val="050C1B"/>
                </a:solidFill>
                <a:latin typeface="Blinker"/>
              </a:rPr>
              <a:t>www.ctftech.com</a:t>
            </a:r>
            <a:endParaRPr lang="en-US" sz="2900" dirty="0">
              <a:solidFill>
                <a:srgbClr val="050C1B"/>
              </a:solidFill>
              <a:latin typeface="Blink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0C1B"/>
        </a:solidFill>
        <a:effectLst/>
      </p:bgPr>
    </p:bg>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AB63CF93-8BF9-2B42-837B-5CFE31375A78}"/>
              </a:ext>
            </a:extLst>
          </p:cNvPr>
          <p:cNvGrpSpPr/>
          <p:nvPr/>
        </p:nvGrpSpPr>
        <p:grpSpPr>
          <a:xfrm>
            <a:off x="7976630" y="3754547"/>
            <a:ext cx="9467991" cy="3709589"/>
            <a:chOff x="0" y="0"/>
            <a:chExt cx="5237988" cy="2542175"/>
          </a:xfrm>
          <a:solidFill>
            <a:srgbClr val="F3F5F9"/>
          </a:solidFill>
        </p:grpSpPr>
        <p:sp>
          <p:nvSpPr>
            <p:cNvPr id="14" name="Freeform 3">
              <a:extLst>
                <a:ext uri="{FF2B5EF4-FFF2-40B4-BE49-F238E27FC236}">
                  <a16:creationId xmlns:a16="http://schemas.microsoft.com/office/drawing/2014/main" id="{E4C33901-3C9D-4142-BC09-604A037F942C}"/>
                </a:ext>
              </a:extLst>
            </p:cNvPr>
            <p:cNvSpPr/>
            <p:nvPr/>
          </p:nvSpPr>
          <p:spPr>
            <a:xfrm>
              <a:off x="0" y="0"/>
              <a:ext cx="5237988" cy="2542175"/>
            </a:xfrm>
            <a:custGeom>
              <a:avLst/>
              <a:gdLst/>
              <a:ahLst/>
              <a:cxnLst/>
              <a:rect l="l" t="t" r="r" b="b"/>
              <a:pathLst>
                <a:path w="5237988" h="2542175">
                  <a:moveTo>
                    <a:pt x="5113528" y="2542175"/>
                  </a:moveTo>
                  <a:lnTo>
                    <a:pt x="124460" y="2542175"/>
                  </a:lnTo>
                  <a:cubicBezTo>
                    <a:pt x="55880" y="2542175"/>
                    <a:pt x="0" y="2486295"/>
                    <a:pt x="0" y="2417715"/>
                  </a:cubicBezTo>
                  <a:lnTo>
                    <a:pt x="0" y="124460"/>
                  </a:lnTo>
                  <a:cubicBezTo>
                    <a:pt x="0" y="55880"/>
                    <a:pt x="55880" y="0"/>
                    <a:pt x="124460" y="0"/>
                  </a:cubicBezTo>
                  <a:lnTo>
                    <a:pt x="5113528" y="0"/>
                  </a:lnTo>
                  <a:cubicBezTo>
                    <a:pt x="5182108" y="0"/>
                    <a:pt x="5237988" y="55880"/>
                    <a:pt x="5237988" y="124460"/>
                  </a:cubicBezTo>
                  <a:lnTo>
                    <a:pt x="5237988" y="2417715"/>
                  </a:lnTo>
                  <a:cubicBezTo>
                    <a:pt x="5237988" y="2486295"/>
                    <a:pt x="5182108" y="2542175"/>
                    <a:pt x="5113528" y="2542175"/>
                  </a:cubicBezTo>
                  <a:close/>
                </a:path>
              </a:pathLst>
            </a:custGeom>
            <a:grpFill/>
          </p:spPr>
        </p:sp>
      </p:grpSp>
      <p:pic>
        <p:nvPicPr>
          <p:cNvPr id="2" name="Picture 2"/>
          <p:cNvPicPr>
            <a:picLocks noChangeAspect="1"/>
          </p:cNvPicPr>
          <p:nvPr/>
        </p:nvPicPr>
        <p:blipFill>
          <a:blip r:embed="rId3"/>
          <a:srcRect/>
          <a:stretch>
            <a:fillRect/>
          </a:stretch>
        </p:blipFill>
        <p:spPr>
          <a:xfrm>
            <a:off x="16174348" y="1000742"/>
            <a:ext cx="1084952" cy="1350654"/>
          </a:xfrm>
          <a:prstGeom prst="rect">
            <a:avLst/>
          </a:prstGeom>
        </p:spPr>
      </p:pic>
      <p:grpSp>
        <p:nvGrpSpPr>
          <p:cNvPr id="3" name="Group 3"/>
          <p:cNvGrpSpPr/>
          <p:nvPr/>
        </p:nvGrpSpPr>
        <p:grpSpPr>
          <a:xfrm>
            <a:off x="8346560" y="2095500"/>
            <a:ext cx="8912740" cy="5181600"/>
            <a:chOff x="0" y="-9525"/>
            <a:chExt cx="11883653" cy="5335203"/>
          </a:xfrm>
        </p:grpSpPr>
        <p:sp>
          <p:nvSpPr>
            <p:cNvPr id="4" name="TextBox 4"/>
            <p:cNvSpPr txBox="1"/>
            <p:nvPr/>
          </p:nvSpPr>
          <p:spPr>
            <a:xfrm>
              <a:off x="0" y="-9525"/>
              <a:ext cx="11883653" cy="1294009"/>
            </a:xfrm>
            <a:prstGeom prst="rect">
              <a:avLst/>
            </a:prstGeom>
          </p:spPr>
          <p:txBody>
            <a:bodyPr lIns="0" tIns="0" rIns="0" bIns="0" rtlCol="0" anchor="t">
              <a:spAutoFit/>
            </a:bodyPr>
            <a:lstStyle/>
            <a:p>
              <a:pPr marL="0" lvl="0" indent="0" algn="l">
                <a:lnSpc>
                  <a:spcPts val="9847"/>
                </a:lnSpc>
                <a:spcBef>
                  <a:spcPct val="0"/>
                </a:spcBef>
              </a:pPr>
              <a:r>
                <a:rPr lang="et-EE" sz="8206" spc="-164" dirty="0">
                  <a:solidFill>
                    <a:srgbClr val="7AC3A4"/>
                  </a:solidFill>
                  <a:latin typeface="Blinker Bold"/>
                </a:rPr>
                <a:t>Kust see algas?</a:t>
              </a:r>
            </a:p>
          </p:txBody>
        </p:sp>
        <p:sp>
          <p:nvSpPr>
            <p:cNvPr id="5" name="TextBox 5"/>
            <p:cNvSpPr txBox="1"/>
            <p:nvPr/>
          </p:nvSpPr>
          <p:spPr>
            <a:xfrm>
              <a:off x="0" y="2345495"/>
              <a:ext cx="11883653" cy="2980183"/>
            </a:xfrm>
            <a:prstGeom prst="rect">
              <a:avLst/>
            </a:prstGeom>
          </p:spPr>
          <p:txBody>
            <a:bodyPr lIns="0" tIns="0" rIns="0" bIns="0" rtlCol="0" anchor="t">
              <a:spAutoFit/>
            </a:bodyPr>
            <a:lstStyle/>
            <a:p>
              <a:pPr marL="327676" lvl="1">
                <a:lnSpc>
                  <a:spcPts val="4553"/>
                </a:lnSpc>
              </a:pPr>
              <a:r>
                <a:rPr lang="et-EE" sz="3000" dirty="0">
                  <a:latin typeface="Blinker"/>
                </a:rPr>
                <a:t>Tegime välisriikide valitsustele ja ettevõtetele kübertreeninguid – noored, sh </a:t>
              </a:r>
              <a:r>
                <a:rPr lang="et-EE" sz="3000" b="1" dirty="0">
                  <a:latin typeface="Blinker"/>
                </a:rPr>
                <a:t>Eesti noored peaksid samuti sellest tehnoloogiast osa saama </a:t>
              </a:r>
              <a:r>
                <a:rPr lang="et-EE" sz="3000" dirty="0">
                  <a:latin typeface="Blinker" panose="02000000000000000000" pitchFamily="2" charset="0"/>
                </a:rPr>
                <a:t>– sest noored ei ole sugugi kehvemad</a:t>
              </a:r>
              <a:endParaRPr lang="en-US" sz="3000" b="1" dirty="0">
                <a:latin typeface="Blinker"/>
              </a:endParaRPr>
            </a:p>
            <a:p>
              <a:pPr marL="0" lvl="0" indent="0" algn="l">
                <a:lnSpc>
                  <a:spcPts val="4553"/>
                </a:lnSpc>
                <a:spcBef>
                  <a:spcPct val="0"/>
                </a:spcBef>
              </a:pPr>
              <a:endParaRPr lang="en-US" sz="3000" dirty="0">
                <a:solidFill>
                  <a:srgbClr val="D34375"/>
                </a:solidFill>
                <a:latin typeface="Blinker"/>
              </a:endParaRPr>
            </a:p>
          </p:txBody>
        </p:sp>
      </p:grpSp>
      <p:sp>
        <p:nvSpPr>
          <p:cNvPr id="6" name="TextBox 6"/>
          <p:cNvSpPr txBox="1"/>
          <p:nvPr/>
        </p:nvSpPr>
        <p:spPr>
          <a:xfrm>
            <a:off x="14605759" y="9435625"/>
            <a:ext cx="2767841" cy="498253"/>
          </a:xfrm>
          <a:prstGeom prst="rect">
            <a:avLst/>
          </a:prstGeom>
        </p:spPr>
        <p:txBody>
          <a:bodyPr wrap="square" lIns="0" tIns="0" rIns="0" bIns="0" rtlCol="0" anchor="t">
            <a:spAutoFit/>
          </a:bodyPr>
          <a:lstStyle/>
          <a:p>
            <a:pPr algn="ctr">
              <a:lnSpc>
                <a:spcPts val="4060"/>
              </a:lnSpc>
            </a:pPr>
            <a:r>
              <a:rPr lang="en-US" sz="2900" dirty="0">
                <a:solidFill>
                  <a:srgbClr val="7AC3A4"/>
                </a:solidFill>
                <a:latin typeface="Blinker"/>
              </a:rPr>
              <a:t>www.ctftech.com</a:t>
            </a:r>
          </a:p>
        </p:txBody>
      </p:sp>
      <p:grpSp>
        <p:nvGrpSpPr>
          <p:cNvPr id="7" name="Group 7"/>
          <p:cNvGrpSpPr/>
          <p:nvPr/>
        </p:nvGrpSpPr>
        <p:grpSpPr>
          <a:xfrm>
            <a:off x="1496000" y="3143406"/>
            <a:ext cx="6263804" cy="4971894"/>
            <a:chOff x="0" y="0"/>
            <a:chExt cx="8351739" cy="6629192"/>
          </a:xfrm>
        </p:grpSpPr>
        <p:pic>
          <p:nvPicPr>
            <p:cNvPr id="8" name="Picture 8"/>
            <p:cNvPicPr>
              <a:picLocks noChangeAspect="1"/>
            </p:cNvPicPr>
            <p:nvPr/>
          </p:nvPicPr>
          <p:blipFill>
            <a:blip r:embed="rId4"/>
            <a:srcRect/>
            <a:stretch>
              <a:fillRect/>
            </a:stretch>
          </p:blipFill>
          <p:spPr>
            <a:xfrm>
              <a:off x="0" y="0"/>
              <a:ext cx="8351739" cy="6629192"/>
            </a:xfrm>
            <a:prstGeom prst="rect">
              <a:avLst/>
            </a:prstGeom>
          </p:spPr>
        </p:pic>
        <p:pic>
          <p:nvPicPr>
            <p:cNvPr id="9" name="Picture 9"/>
            <p:cNvPicPr>
              <a:picLocks noChangeAspect="1"/>
            </p:cNvPicPr>
            <p:nvPr/>
          </p:nvPicPr>
          <p:blipFill>
            <a:blip r:embed="rId5"/>
            <a:srcRect/>
            <a:stretch>
              <a:fillRect/>
            </a:stretch>
          </p:blipFill>
          <p:spPr>
            <a:xfrm>
              <a:off x="3119511" y="2542171"/>
              <a:ext cx="477032" cy="592586"/>
            </a:xfrm>
            <a:prstGeom prst="rect">
              <a:avLst/>
            </a:prstGeom>
          </p:spPr>
        </p:pic>
        <p:pic>
          <p:nvPicPr>
            <p:cNvPr id="10" name="Picture 10"/>
            <p:cNvPicPr>
              <a:picLocks noChangeAspect="1"/>
            </p:cNvPicPr>
            <p:nvPr/>
          </p:nvPicPr>
          <p:blipFill>
            <a:blip r:embed="rId5"/>
            <a:srcRect/>
            <a:stretch>
              <a:fillRect/>
            </a:stretch>
          </p:blipFill>
          <p:spPr>
            <a:xfrm>
              <a:off x="4773378" y="2089285"/>
              <a:ext cx="477032" cy="592586"/>
            </a:xfrm>
            <a:prstGeom prst="rect">
              <a:avLst/>
            </a:prstGeom>
          </p:spPr>
        </p:pic>
        <p:pic>
          <p:nvPicPr>
            <p:cNvPr id="11" name="Picture 11"/>
            <p:cNvPicPr>
              <a:picLocks noChangeAspect="1"/>
            </p:cNvPicPr>
            <p:nvPr/>
          </p:nvPicPr>
          <p:blipFill>
            <a:blip r:embed="rId5"/>
            <a:srcRect/>
            <a:stretch>
              <a:fillRect/>
            </a:stretch>
          </p:blipFill>
          <p:spPr>
            <a:xfrm>
              <a:off x="3535827" y="4248234"/>
              <a:ext cx="477032" cy="592586"/>
            </a:xfrm>
            <a:prstGeom prst="rect">
              <a:avLst/>
            </a:prstGeom>
          </p:spPr>
        </p:pic>
        <p:pic>
          <p:nvPicPr>
            <p:cNvPr id="12" name="Picture 12"/>
            <p:cNvPicPr>
              <a:picLocks noChangeAspect="1"/>
            </p:cNvPicPr>
            <p:nvPr/>
          </p:nvPicPr>
          <p:blipFill>
            <a:blip r:embed="rId5"/>
            <a:srcRect/>
            <a:stretch>
              <a:fillRect/>
            </a:stretch>
          </p:blipFill>
          <p:spPr>
            <a:xfrm>
              <a:off x="5225009" y="3745830"/>
              <a:ext cx="477032" cy="592586"/>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AC3A4"/>
        </a:solidFill>
        <a:effectLst/>
      </p:bgPr>
    </p:bg>
    <p:spTree>
      <p:nvGrpSpPr>
        <p:cNvPr id="1" name=""/>
        <p:cNvGrpSpPr/>
        <p:nvPr/>
      </p:nvGrpSpPr>
      <p:grpSpPr>
        <a:xfrm>
          <a:off x="0" y="0"/>
          <a:ext cx="0" cy="0"/>
          <a:chOff x="0" y="0"/>
          <a:chExt cx="0" cy="0"/>
        </a:xfrm>
      </p:grpSpPr>
      <p:grpSp>
        <p:nvGrpSpPr>
          <p:cNvPr id="2" name="Group 2"/>
          <p:cNvGrpSpPr/>
          <p:nvPr/>
        </p:nvGrpSpPr>
        <p:grpSpPr>
          <a:xfrm>
            <a:off x="8029403" y="4167860"/>
            <a:ext cx="9467991" cy="4595140"/>
            <a:chOff x="0" y="0"/>
            <a:chExt cx="5237988" cy="2542175"/>
          </a:xfrm>
        </p:grpSpPr>
        <p:sp>
          <p:nvSpPr>
            <p:cNvPr id="3" name="Freeform 3"/>
            <p:cNvSpPr/>
            <p:nvPr/>
          </p:nvSpPr>
          <p:spPr>
            <a:xfrm>
              <a:off x="0" y="0"/>
              <a:ext cx="5237988" cy="2542175"/>
            </a:xfrm>
            <a:custGeom>
              <a:avLst/>
              <a:gdLst/>
              <a:ahLst/>
              <a:cxnLst/>
              <a:rect l="l" t="t" r="r" b="b"/>
              <a:pathLst>
                <a:path w="5237988" h="2542175">
                  <a:moveTo>
                    <a:pt x="5113528" y="2542175"/>
                  </a:moveTo>
                  <a:lnTo>
                    <a:pt x="124460" y="2542175"/>
                  </a:lnTo>
                  <a:cubicBezTo>
                    <a:pt x="55880" y="2542175"/>
                    <a:pt x="0" y="2486295"/>
                    <a:pt x="0" y="2417715"/>
                  </a:cubicBezTo>
                  <a:lnTo>
                    <a:pt x="0" y="124460"/>
                  </a:lnTo>
                  <a:cubicBezTo>
                    <a:pt x="0" y="55880"/>
                    <a:pt x="55880" y="0"/>
                    <a:pt x="124460" y="0"/>
                  </a:cubicBezTo>
                  <a:lnTo>
                    <a:pt x="5113528" y="0"/>
                  </a:lnTo>
                  <a:cubicBezTo>
                    <a:pt x="5182108" y="0"/>
                    <a:pt x="5237988" y="55880"/>
                    <a:pt x="5237988" y="124460"/>
                  </a:cubicBezTo>
                  <a:lnTo>
                    <a:pt x="5237988" y="2417715"/>
                  </a:lnTo>
                  <a:cubicBezTo>
                    <a:pt x="5237988" y="2486295"/>
                    <a:pt x="5182108" y="2542175"/>
                    <a:pt x="5113528" y="2542175"/>
                  </a:cubicBezTo>
                  <a:close/>
                </a:path>
              </a:pathLst>
            </a:custGeom>
            <a:solidFill>
              <a:srgbClr val="FFF3E2">
                <a:alpha val="69804"/>
              </a:srgbClr>
            </a:solidFill>
          </p:spPr>
        </p:sp>
      </p:grpSp>
      <p:sp>
        <p:nvSpPr>
          <p:cNvPr id="4" name="TextBox 4"/>
          <p:cNvSpPr txBox="1"/>
          <p:nvPr/>
        </p:nvSpPr>
        <p:spPr>
          <a:xfrm>
            <a:off x="8185427" y="2776126"/>
            <a:ext cx="8892537" cy="1095375"/>
          </a:xfrm>
          <a:prstGeom prst="rect">
            <a:avLst/>
          </a:prstGeom>
        </p:spPr>
        <p:txBody>
          <a:bodyPr lIns="0" tIns="0" rIns="0" bIns="0" rtlCol="0" anchor="t">
            <a:spAutoFit/>
          </a:bodyPr>
          <a:lstStyle/>
          <a:p>
            <a:pPr>
              <a:lnSpc>
                <a:spcPts val="8640"/>
              </a:lnSpc>
            </a:pPr>
            <a:r>
              <a:rPr lang="en-US" sz="7200" spc="-144" dirty="0">
                <a:solidFill>
                  <a:srgbClr val="050C1B"/>
                </a:solidFill>
                <a:latin typeface="Blinker Bold"/>
              </a:rPr>
              <a:t>Kes on CTF Tech?</a:t>
            </a:r>
          </a:p>
        </p:txBody>
      </p:sp>
      <p:sp>
        <p:nvSpPr>
          <p:cNvPr id="5" name="TextBox 5"/>
          <p:cNvSpPr txBox="1"/>
          <p:nvPr/>
        </p:nvSpPr>
        <p:spPr>
          <a:xfrm>
            <a:off x="8636054" y="4581525"/>
            <a:ext cx="8272704" cy="3987630"/>
          </a:xfrm>
          <a:prstGeom prst="rect">
            <a:avLst/>
          </a:prstGeom>
        </p:spPr>
        <p:txBody>
          <a:bodyPr lIns="0" tIns="0" rIns="0" bIns="0" rtlCol="0" anchor="t">
            <a:spAutoFit/>
          </a:bodyPr>
          <a:lstStyle/>
          <a:p>
            <a:pPr marL="457200" indent="-457200">
              <a:lnSpc>
                <a:spcPts val="4500"/>
              </a:lnSpc>
              <a:buFont typeface="Arial" panose="020B0604020202020204" pitchFamily="34" charset="0"/>
              <a:buChar char="•"/>
            </a:pPr>
            <a:r>
              <a:rPr lang="et-EE" sz="3000" dirty="0">
                <a:solidFill>
                  <a:srgbClr val="050C1B"/>
                </a:solidFill>
                <a:latin typeface="Blinker"/>
              </a:rPr>
              <a:t>Oleme Eesti </a:t>
            </a:r>
            <a:r>
              <a:rPr lang="et-EE" sz="3000" dirty="0">
                <a:solidFill>
                  <a:srgbClr val="050C1B"/>
                </a:solidFill>
                <a:latin typeface="Blinker Bold"/>
              </a:rPr>
              <a:t>küberturbe ettevõte</a:t>
            </a:r>
            <a:r>
              <a:rPr lang="et-EE" sz="3000" dirty="0">
                <a:solidFill>
                  <a:srgbClr val="050C1B"/>
                </a:solidFill>
                <a:latin typeface="Blinker"/>
              </a:rPr>
              <a:t>, mille eesmärk on tuua kübermaailma </a:t>
            </a:r>
            <a:r>
              <a:rPr lang="et-EE" sz="3000" dirty="0">
                <a:solidFill>
                  <a:srgbClr val="050C1B"/>
                </a:solidFill>
                <a:latin typeface="Blinker Bold"/>
              </a:rPr>
              <a:t>juurde uusi</a:t>
            </a:r>
            <a:r>
              <a:rPr lang="et-EE" sz="3000" dirty="0">
                <a:solidFill>
                  <a:srgbClr val="050C1B"/>
                </a:solidFill>
                <a:latin typeface="Blinker"/>
              </a:rPr>
              <a:t> </a:t>
            </a:r>
            <a:r>
              <a:rPr lang="et-EE" sz="3000" dirty="0">
                <a:solidFill>
                  <a:srgbClr val="050C1B"/>
                </a:solidFill>
                <a:latin typeface="Blinker Bold"/>
              </a:rPr>
              <a:t>noori</a:t>
            </a:r>
            <a:endParaRPr lang="et-EE" sz="3000" dirty="0">
              <a:solidFill>
                <a:srgbClr val="050C1B"/>
              </a:solidFill>
              <a:latin typeface="Blinker"/>
            </a:endParaRPr>
          </a:p>
          <a:p>
            <a:pPr marL="457200" indent="-457200">
              <a:lnSpc>
                <a:spcPts val="4500"/>
              </a:lnSpc>
              <a:buFont typeface="Arial" panose="020B0604020202020204" pitchFamily="34" charset="0"/>
              <a:buChar char="•"/>
            </a:pPr>
            <a:r>
              <a:rPr lang="et-EE" sz="3000" dirty="0">
                <a:solidFill>
                  <a:srgbClr val="050C1B"/>
                </a:solidFill>
                <a:latin typeface="Blinker"/>
              </a:rPr>
              <a:t>Õpetame noortele mänguliselt </a:t>
            </a:r>
            <a:r>
              <a:rPr lang="et-EE" sz="3000" dirty="0" err="1">
                <a:solidFill>
                  <a:srgbClr val="050C1B"/>
                </a:solidFill>
                <a:latin typeface="Blinker"/>
              </a:rPr>
              <a:t>küberturbe</a:t>
            </a:r>
            <a:r>
              <a:rPr lang="et-EE" sz="3000" dirty="0">
                <a:solidFill>
                  <a:srgbClr val="050C1B"/>
                </a:solidFill>
                <a:latin typeface="Blinker"/>
              </a:rPr>
              <a:t> põhioskusi - selleks on meil </a:t>
            </a:r>
            <a:r>
              <a:rPr lang="et-EE" sz="3000" dirty="0" err="1">
                <a:solidFill>
                  <a:srgbClr val="050C1B"/>
                </a:solidFill>
                <a:latin typeface="Blinker"/>
              </a:rPr>
              <a:t>küberhariduse</a:t>
            </a:r>
            <a:r>
              <a:rPr lang="et-EE" sz="3000" dirty="0">
                <a:solidFill>
                  <a:srgbClr val="050C1B"/>
                </a:solidFill>
                <a:latin typeface="Blinker"/>
              </a:rPr>
              <a:t> platvorm nimega </a:t>
            </a:r>
            <a:r>
              <a:rPr lang="et-EE" sz="3000" dirty="0">
                <a:solidFill>
                  <a:srgbClr val="050C1B"/>
                </a:solidFill>
                <a:latin typeface="Blinker Bold"/>
              </a:rPr>
              <a:t>CTF </a:t>
            </a:r>
            <a:r>
              <a:rPr lang="et-EE" sz="3000" dirty="0" err="1">
                <a:solidFill>
                  <a:srgbClr val="050C1B"/>
                </a:solidFill>
                <a:latin typeface="Blinker Bold"/>
              </a:rPr>
              <a:t>Tech</a:t>
            </a:r>
            <a:r>
              <a:rPr lang="et-EE" sz="3000" dirty="0">
                <a:solidFill>
                  <a:srgbClr val="050C1B"/>
                </a:solidFill>
                <a:latin typeface="Blinker Bold"/>
              </a:rPr>
              <a:t> </a:t>
            </a:r>
            <a:r>
              <a:rPr lang="et-EE" sz="3000" dirty="0" err="1">
                <a:solidFill>
                  <a:srgbClr val="050C1B"/>
                </a:solidFill>
                <a:latin typeface="Blinker Bold"/>
              </a:rPr>
              <a:t>Portal</a:t>
            </a:r>
            <a:r>
              <a:rPr lang="et-EE" sz="3000" dirty="0">
                <a:solidFill>
                  <a:srgbClr val="050C1B"/>
                </a:solidFill>
                <a:latin typeface="Blinker Bold"/>
              </a:rPr>
              <a:t>. </a:t>
            </a:r>
            <a:r>
              <a:rPr lang="et-EE" sz="3000" dirty="0">
                <a:solidFill>
                  <a:srgbClr val="050C1B"/>
                </a:solidFill>
                <a:latin typeface="Blinker"/>
              </a:rPr>
              <a:t>Samuti korraldame Capture-</a:t>
            </a:r>
            <a:r>
              <a:rPr lang="et-EE" sz="3000" dirty="0" err="1">
                <a:solidFill>
                  <a:srgbClr val="050C1B"/>
                </a:solidFill>
                <a:latin typeface="Blinker"/>
              </a:rPr>
              <a:t>the</a:t>
            </a:r>
            <a:r>
              <a:rPr lang="et-EE" sz="3000" dirty="0">
                <a:solidFill>
                  <a:srgbClr val="050C1B"/>
                </a:solidFill>
                <a:latin typeface="Blinker"/>
              </a:rPr>
              <a:t>-</a:t>
            </a:r>
            <a:r>
              <a:rPr lang="et-EE" sz="3000" dirty="0" err="1">
                <a:solidFill>
                  <a:srgbClr val="050C1B"/>
                </a:solidFill>
                <a:latin typeface="Blinker"/>
              </a:rPr>
              <a:t>Flag</a:t>
            </a:r>
            <a:r>
              <a:rPr lang="et-EE" sz="3000" dirty="0">
                <a:solidFill>
                  <a:srgbClr val="050C1B"/>
                </a:solidFill>
                <a:latin typeface="Blinker"/>
              </a:rPr>
              <a:t>-tüüpi võistlusi.</a:t>
            </a:r>
          </a:p>
          <a:p>
            <a:pPr>
              <a:lnSpc>
                <a:spcPts val="4500"/>
              </a:lnSpc>
            </a:pPr>
            <a:endParaRPr lang="en-US" sz="3000" dirty="0">
              <a:solidFill>
                <a:srgbClr val="050C1B"/>
              </a:solidFill>
              <a:latin typeface="Blinker"/>
            </a:endParaRPr>
          </a:p>
        </p:txBody>
      </p:sp>
      <p:pic>
        <p:nvPicPr>
          <p:cNvPr id="6" name="Picture 6"/>
          <p:cNvPicPr>
            <a:picLocks noChangeAspect="1"/>
          </p:cNvPicPr>
          <p:nvPr/>
        </p:nvPicPr>
        <p:blipFill>
          <a:blip r:embed="rId2"/>
          <a:srcRect/>
          <a:stretch>
            <a:fillRect/>
          </a:stretch>
        </p:blipFill>
        <p:spPr>
          <a:xfrm>
            <a:off x="16176709" y="1028700"/>
            <a:ext cx="1082591" cy="1344833"/>
          </a:xfrm>
          <a:prstGeom prst="rect">
            <a:avLst/>
          </a:prstGeom>
        </p:spPr>
      </p:pic>
      <p:sp>
        <p:nvSpPr>
          <p:cNvPr id="7" name="TextBox 7"/>
          <p:cNvSpPr txBox="1"/>
          <p:nvPr/>
        </p:nvSpPr>
        <p:spPr>
          <a:xfrm>
            <a:off x="14605759" y="9435625"/>
            <a:ext cx="2891635" cy="498253"/>
          </a:xfrm>
          <a:prstGeom prst="rect">
            <a:avLst/>
          </a:prstGeom>
        </p:spPr>
        <p:txBody>
          <a:bodyPr wrap="square" lIns="0" tIns="0" rIns="0" bIns="0" rtlCol="0" anchor="t">
            <a:spAutoFit/>
          </a:bodyPr>
          <a:lstStyle/>
          <a:p>
            <a:pPr algn="ctr">
              <a:lnSpc>
                <a:spcPts val="4060"/>
              </a:lnSpc>
            </a:pPr>
            <a:r>
              <a:rPr lang="en-US" sz="2900" dirty="0">
                <a:solidFill>
                  <a:srgbClr val="050C1B"/>
                </a:solidFill>
                <a:latin typeface="Blinker"/>
              </a:rPr>
              <a:t>www.ctftech.com</a:t>
            </a:r>
          </a:p>
        </p:txBody>
      </p:sp>
      <p:pic>
        <p:nvPicPr>
          <p:cNvPr id="8" name="Picture 8"/>
          <p:cNvPicPr>
            <a:picLocks noChangeAspect="1"/>
          </p:cNvPicPr>
          <p:nvPr/>
        </p:nvPicPr>
        <p:blipFill>
          <a:blip r:embed="rId3"/>
          <a:srcRect/>
          <a:stretch>
            <a:fillRect/>
          </a:stretch>
        </p:blipFill>
        <p:spPr>
          <a:xfrm>
            <a:off x="1028700" y="3162437"/>
            <a:ext cx="7000703" cy="56005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AC3A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76709" y="1028700"/>
            <a:ext cx="1082591" cy="1344833"/>
          </a:xfrm>
          <a:prstGeom prst="rect">
            <a:avLst/>
          </a:prstGeom>
        </p:spPr>
      </p:pic>
      <p:grpSp>
        <p:nvGrpSpPr>
          <p:cNvPr id="3" name="Group 3"/>
          <p:cNvGrpSpPr/>
          <p:nvPr/>
        </p:nvGrpSpPr>
        <p:grpSpPr>
          <a:xfrm>
            <a:off x="7766519" y="2492397"/>
            <a:ext cx="9492781" cy="6544603"/>
            <a:chOff x="0" y="0"/>
            <a:chExt cx="12657041" cy="8726137"/>
          </a:xfrm>
        </p:grpSpPr>
        <p:sp>
          <p:nvSpPr>
            <p:cNvPr id="4" name="TextBox 4"/>
            <p:cNvSpPr txBox="1"/>
            <p:nvPr/>
          </p:nvSpPr>
          <p:spPr>
            <a:xfrm>
              <a:off x="0" y="0"/>
              <a:ext cx="12657041" cy="1460500"/>
            </a:xfrm>
            <a:prstGeom prst="rect">
              <a:avLst/>
            </a:prstGeom>
          </p:spPr>
          <p:txBody>
            <a:bodyPr lIns="0" tIns="0" rIns="0" bIns="0" rtlCol="0" anchor="t">
              <a:spAutoFit/>
            </a:bodyPr>
            <a:lstStyle/>
            <a:p>
              <a:pPr marL="0" lvl="0" indent="0" algn="l">
                <a:lnSpc>
                  <a:spcPts val="8640"/>
                </a:lnSpc>
                <a:spcBef>
                  <a:spcPct val="0"/>
                </a:spcBef>
              </a:pPr>
              <a:r>
                <a:rPr lang="et-EE" sz="7200" spc="-144" dirty="0">
                  <a:solidFill>
                    <a:srgbClr val="050C1B"/>
                  </a:solidFill>
                  <a:latin typeface="Blinker Bold"/>
                </a:rPr>
                <a:t>Miks me seda teeme </a:t>
              </a:r>
              <a:r>
                <a:rPr lang="et-EE" sz="7200" u="none" spc="-144" dirty="0">
                  <a:solidFill>
                    <a:srgbClr val="050C1B"/>
                  </a:solidFill>
                  <a:latin typeface="Blinker Bold"/>
                </a:rPr>
                <a:t>?</a:t>
              </a:r>
            </a:p>
          </p:txBody>
        </p:sp>
        <p:sp>
          <p:nvSpPr>
            <p:cNvPr id="5" name="TextBox 5"/>
            <p:cNvSpPr txBox="1"/>
            <p:nvPr/>
          </p:nvSpPr>
          <p:spPr>
            <a:xfrm>
              <a:off x="0" y="1870415"/>
              <a:ext cx="12657041" cy="6855722"/>
            </a:xfrm>
            <a:prstGeom prst="rect">
              <a:avLst/>
            </a:prstGeom>
          </p:spPr>
          <p:txBody>
            <a:bodyPr lIns="0" tIns="0" rIns="0" bIns="0" rtlCol="0" anchor="t">
              <a:spAutoFit/>
            </a:bodyPr>
            <a:lstStyle/>
            <a:p>
              <a:pPr marL="647697" lvl="1" indent="-323848">
                <a:lnSpc>
                  <a:spcPts val="4499"/>
                </a:lnSpc>
                <a:spcBef>
                  <a:spcPct val="0"/>
                </a:spcBef>
                <a:buFont typeface="Arial"/>
                <a:buChar char="•"/>
              </a:pPr>
              <a:r>
                <a:rPr lang="et-EE" sz="2999" u="none" dirty="0">
                  <a:solidFill>
                    <a:srgbClr val="050C1B"/>
                  </a:solidFill>
                  <a:latin typeface="Blinker"/>
                </a:rPr>
                <a:t>Ülemaailmne statistika näitab, et 2021. aastal on kübervaldkonnas </a:t>
              </a:r>
              <a:r>
                <a:rPr lang="et-EE" sz="2999" b="1" u="none" dirty="0">
                  <a:solidFill>
                    <a:srgbClr val="050C1B"/>
                  </a:solidFill>
                  <a:latin typeface="Blinker"/>
                </a:rPr>
                <a:t>täitmata 3,5 miljonit töökohta</a:t>
              </a:r>
            </a:p>
            <a:p>
              <a:pPr marL="647697" lvl="1" indent="-323848">
                <a:lnSpc>
                  <a:spcPts val="4499"/>
                </a:lnSpc>
                <a:spcBef>
                  <a:spcPct val="0"/>
                </a:spcBef>
                <a:buFont typeface="Arial"/>
                <a:buChar char="•"/>
              </a:pPr>
              <a:r>
                <a:rPr lang="et-EE" sz="2999" u="none" dirty="0">
                  <a:solidFill>
                    <a:srgbClr val="050C1B"/>
                  </a:solidFill>
                  <a:latin typeface="Blinker"/>
                </a:rPr>
                <a:t>Tööandjad hindavad vabade töökohtade täitmist keeruliseks – </a:t>
              </a:r>
              <a:r>
                <a:rPr lang="et-EE" sz="2999" b="1" u="none" dirty="0">
                  <a:solidFill>
                    <a:srgbClr val="050C1B"/>
                  </a:solidFill>
                  <a:latin typeface="Blinker"/>
                </a:rPr>
                <a:t>ekspertidest on puudus </a:t>
              </a:r>
            </a:p>
            <a:p>
              <a:pPr marL="647697" lvl="1" indent="-323848">
                <a:lnSpc>
                  <a:spcPts val="4499"/>
                </a:lnSpc>
                <a:spcBef>
                  <a:spcPct val="0"/>
                </a:spcBef>
                <a:buFont typeface="Arial"/>
                <a:buChar char="•"/>
              </a:pPr>
              <a:r>
                <a:rPr lang="et-EE" sz="2999" u="none" dirty="0">
                  <a:solidFill>
                    <a:srgbClr val="050C1B"/>
                  </a:solidFill>
                  <a:latin typeface="Blinker"/>
                </a:rPr>
                <a:t>Tööandjad tunnistavad, et tööturule sisenevatel noortel on üldine IT-huvi, kuid </a:t>
              </a:r>
              <a:r>
                <a:rPr lang="et-EE" sz="2999" b="1" u="none" dirty="0">
                  <a:solidFill>
                    <a:srgbClr val="050C1B"/>
                  </a:solidFill>
                  <a:latin typeface="Blinker"/>
                </a:rPr>
                <a:t>minimaalne praktiline kogemus</a:t>
              </a:r>
            </a:p>
            <a:p>
              <a:pPr marL="647697" lvl="1" indent="-323848">
                <a:lnSpc>
                  <a:spcPts val="4499"/>
                </a:lnSpc>
                <a:spcBef>
                  <a:spcPct val="0"/>
                </a:spcBef>
                <a:buFont typeface="Arial"/>
                <a:buChar char="•"/>
              </a:pPr>
              <a:r>
                <a:rPr lang="et-EE" sz="2999" u="none" dirty="0">
                  <a:solidFill>
                    <a:srgbClr val="050C1B"/>
                  </a:solidFill>
                  <a:latin typeface="Blinker"/>
                </a:rPr>
                <a:t>Õpetajad ja pedagoogid on arvamusel, et neil napib praktilisi kaasahaaravaid küberturvalisuse õppematerjale</a:t>
              </a:r>
            </a:p>
          </p:txBody>
        </p:sp>
      </p:grpSp>
      <p:grpSp>
        <p:nvGrpSpPr>
          <p:cNvPr id="7" name="Group 7"/>
          <p:cNvGrpSpPr/>
          <p:nvPr/>
        </p:nvGrpSpPr>
        <p:grpSpPr>
          <a:xfrm>
            <a:off x="1028700" y="2692320"/>
            <a:ext cx="6147161" cy="4902361"/>
            <a:chOff x="0" y="0"/>
            <a:chExt cx="8196215" cy="6536481"/>
          </a:xfrm>
        </p:grpSpPr>
        <p:pic>
          <p:nvPicPr>
            <p:cNvPr id="8" name="Picture 8"/>
            <p:cNvPicPr>
              <a:picLocks noChangeAspect="1"/>
            </p:cNvPicPr>
            <p:nvPr/>
          </p:nvPicPr>
          <p:blipFill>
            <a:blip r:embed="rId3"/>
            <a:srcRect/>
            <a:stretch>
              <a:fillRect/>
            </a:stretch>
          </p:blipFill>
          <p:spPr>
            <a:xfrm>
              <a:off x="0" y="0"/>
              <a:ext cx="8196215" cy="6536481"/>
            </a:xfrm>
            <a:prstGeom prst="rect">
              <a:avLst/>
            </a:prstGeom>
          </p:spPr>
        </p:pic>
        <p:pic>
          <p:nvPicPr>
            <p:cNvPr id="9" name="Picture 9"/>
            <p:cNvPicPr>
              <a:picLocks noChangeAspect="1"/>
            </p:cNvPicPr>
            <p:nvPr/>
          </p:nvPicPr>
          <p:blipFill>
            <a:blip r:embed="rId2"/>
            <a:srcRect/>
            <a:stretch>
              <a:fillRect/>
            </a:stretch>
          </p:blipFill>
          <p:spPr>
            <a:xfrm>
              <a:off x="2212644" y="1716460"/>
              <a:ext cx="234164" cy="290887"/>
            </a:xfrm>
            <a:prstGeom prst="rect">
              <a:avLst/>
            </a:prstGeom>
          </p:spPr>
        </p:pic>
        <p:pic>
          <p:nvPicPr>
            <p:cNvPr id="10" name="Picture 10"/>
            <p:cNvPicPr>
              <a:picLocks noChangeAspect="1"/>
            </p:cNvPicPr>
            <p:nvPr/>
          </p:nvPicPr>
          <p:blipFill>
            <a:blip r:embed="rId2"/>
            <a:srcRect/>
            <a:stretch>
              <a:fillRect/>
            </a:stretch>
          </p:blipFill>
          <p:spPr>
            <a:xfrm>
              <a:off x="3597311" y="1678360"/>
              <a:ext cx="234164" cy="290887"/>
            </a:xfrm>
            <a:prstGeom prst="rect">
              <a:avLst/>
            </a:prstGeom>
          </p:spPr>
        </p:pic>
        <p:pic>
          <p:nvPicPr>
            <p:cNvPr id="11" name="Picture 11"/>
            <p:cNvPicPr>
              <a:picLocks noChangeAspect="1"/>
            </p:cNvPicPr>
            <p:nvPr/>
          </p:nvPicPr>
          <p:blipFill>
            <a:blip r:embed="rId2"/>
            <a:srcRect/>
            <a:stretch>
              <a:fillRect/>
            </a:stretch>
          </p:blipFill>
          <p:spPr>
            <a:xfrm>
              <a:off x="4855977" y="1691060"/>
              <a:ext cx="234164" cy="290887"/>
            </a:xfrm>
            <a:prstGeom prst="rect">
              <a:avLst/>
            </a:prstGeom>
          </p:spPr>
        </p:pic>
        <p:pic>
          <p:nvPicPr>
            <p:cNvPr id="12" name="Picture 12"/>
            <p:cNvPicPr>
              <a:picLocks noChangeAspect="1"/>
            </p:cNvPicPr>
            <p:nvPr/>
          </p:nvPicPr>
          <p:blipFill>
            <a:blip r:embed="rId2"/>
            <a:srcRect/>
            <a:stretch>
              <a:fillRect/>
            </a:stretch>
          </p:blipFill>
          <p:spPr>
            <a:xfrm>
              <a:off x="6224172" y="1776481"/>
              <a:ext cx="117082" cy="145443"/>
            </a:xfrm>
            <a:prstGeom prst="rect">
              <a:avLst/>
            </a:prstGeom>
          </p:spPr>
        </p:pic>
      </p:grpSp>
      <p:sp>
        <p:nvSpPr>
          <p:cNvPr id="13" name="TextBox 7">
            <a:extLst>
              <a:ext uri="{FF2B5EF4-FFF2-40B4-BE49-F238E27FC236}">
                <a16:creationId xmlns:a16="http://schemas.microsoft.com/office/drawing/2014/main" id="{DCACD93A-ABF2-C648-BDAF-99643972EF40}"/>
              </a:ext>
            </a:extLst>
          </p:cNvPr>
          <p:cNvSpPr txBox="1"/>
          <p:nvPr/>
        </p:nvSpPr>
        <p:spPr>
          <a:xfrm>
            <a:off x="14605759" y="9435625"/>
            <a:ext cx="2891635" cy="498253"/>
          </a:xfrm>
          <a:prstGeom prst="rect">
            <a:avLst/>
          </a:prstGeom>
        </p:spPr>
        <p:txBody>
          <a:bodyPr wrap="square" lIns="0" tIns="0" rIns="0" bIns="0" rtlCol="0" anchor="t">
            <a:spAutoFit/>
          </a:bodyPr>
          <a:lstStyle/>
          <a:p>
            <a:pPr algn="ctr">
              <a:lnSpc>
                <a:spcPts val="4060"/>
              </a:lnSpc>
            </a:pPr>
            <a:r>
              <a:rPr lang="en-US" sz="2900" dirty="0">
                <a:solidFill>
                  <a:srgbClr val="050C1B"/>
                </a:solidFill>
                <a:latin typeface="Blinker"/>
              </a:rPr>
              <a:t>www.ctftech.com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176709" y="1028700"/>
            <a:ext cx="1082591" cy="1344833"/>
          </a:xfrm>
          <a:prstGeom prst="rect">
            <a:avLst/>
          </a:prstGeom>
        </p:spPr>
      </p:pic>
      <p:pic>
        <p:nvPicPr>
          <p:cNvPr id="4" name="Picture 4"/>
          <p:cNvPicPr>
            <a:picLocks noChangeAspect="1"/>
          </p:cNvPicPr>
          <p:nvPr/>
        </p:nvPicPr>
        <p:blipFill rotWithShape="1">
          <a:blip r:embed="rId4"/>
          <a:srcRect l="2811" t="10868" r="2824" b="12811"/>
          <a:stretch/>
        </p:blipFill>
        <p:spPr>
          <a:xfrm>
            <a:off x="1219200" y="2373533"/>
            <a:ext cx="15024220" cy="6835076"/>
          </a:xfrm>
          <a:prstGeom prst="rect">
            <a:avLst/>
          </a:prstGeom>
        </p:spPr>
      </p:pic>
      <p:sp>
        <p:nvSpPr>
          <p:cNvPr id="5" name="TextBox 5"/>
          <p:cNvSpPr txBox="1"/>
          <p:nvPr/>
        </p:nvSpPr>
        <p:spPr>
          <a:xfrm>
            <a:off x="1361759" y="1078391"/>
            <a:ext cx="15356245" cy="1095375"/>
          </a:xfrm>
          <a:prstGeom prst="rect">
            <a:avLst/>
          </a:prstGeom>
        </p:spPr>
        <p:txBody>
          <a:bodyPr lIns="0" tIns="0" rIns="0" bIns="0" rtlCol="0" anchor="t">
            <a:spAutoFit/>
          </a:bodyPr>
          <a:lstStyle/>
          <a:p>
            <a:pPr marL="0" lvl="0" indent="0" algn="l">
              <a:lnSpc>
                <a:spcPts val="8640"/>
              </a:lnSpc>
              <a:spcBef>
                <a:spcPct val="0"/>
              </a:spcBef>
            </a:pPr>
            <a:r>
              <a:rPr lang="en-US" sz="7200" spc="-144" dirty="0" err="1">
                <a:solidFill>
                  <a:srgbClr val="7AC3A4"/>
                </a:solidFill>
                <a:latin typeface="Blinker Bold"/>
              </a:rPr>
              <a:t>Kuidas</a:t>
            </a:r>
            <a:r>
              <a:rPr lang="en-US" sz="7200" spc="-144" dirty="0">
                <a:solidFill>
                  <a:srgbClr val="7AC3A4"/>
                </a:solidFill>
                <a:latin typeface="Blinker Bold"/>
              </a:rPr>
              <a:t> me </a:t>
            </a:r>
            <a:r>
              <a:rPr lang="en-US" sz="7200" spc="-144" dirty="0" err="1">
                <a:solidFill>
                  <a:srgbClr val="7AC3A4"/>
                </a:solidFill>
                <a:latin typeface="Blinker Bold"/>
              </a:rPr>
              <a:t>seda</a:t>
            </a:r>
            <a:r>
              <a:rPr lang="en-US" sz="7200" spc="-144" dirty="0">
                <a:solidFill>
                  <a:srgbClr val="7AC3A4"/>
                </a:solidFill>
                <a:latin typeface="Blinker Bold"/>
              </a:rPr>
              <a:t> </a:t>
            </a:r>
            <a:r>
              <a:rPr lang="en-US" sz="7200" spc="-144" dirty="0" err="1">
                <a:solidFill>
                  <a:srgbClr val="7AC3A4"/>
                </a:solidFill>
                <a:latin typeface="Blinker Bold"/>
              </a:rPr>
              <a:t>teeme</a:t>
            </a:r>
            <a:r>
              <a:rPr lang="en-US" sz="7200" spc="-144" dirty="0">
                <a:solidFill>
                  <a:srgbClr val="7AC3A4"/>
                </a:solidFill>
                <a:latin typeface="Blinker Bold"/>
              </a:rPr>
              <a:t>?</a:t>
            </a:r>
          </a:p>
        </p:txBody>
      </p:sp>
      <p:sp>
        <p:nvSpPr>
          <p:cNvPr id="7" name="TextBox 6">
            <a:extLst>
              <a:ext uri="{FF2B5EF4-FFF2-40B4-BE49-F238E27FC236}">
                <a16:creationId xmlns:a16="http://schemas.microsoft.com/office/drawing/2014/main" id="{554E3533-3705-AC4A-943C-9B5505CB7880}"/>
              </a:ext>
            </a:extLst>
          </p:cNvPr>
          <p:cNvSpPr txBox="1"/>
          <p:nvPr/>
        </p:nvSpPr>
        <p:spPr>
          <a:xfrm>
            <a:off x="14605759" y="9435625"/>
            <a:ext cx="2767841" cy="498253"/>
          </a:xfrm>
          <a:prstGeom prst="rect">
            <a:avLst/>
          </a:prstGeom>
        </p:spPr>
        <p:txBody>
          <a:bodyPr wrap="square" lIns="0" tIns="0" rIns="0" bIns="0" rtlCol="0" anchor="t">
            <a:spAutoFit/>
          </a:bodyPr>
          <a:lstStyle/>
          <a:p>
            <a:pPr algn="ctr">
              <a:lnSpc>
                <a:spcPts val="4060"/>
              </a:lnSpc>
            </a:pPr>
            <a:r>
              <a:rPr lang="en-US" sz="2900" dirty="0" err="1">
                <a:solidFill>
                  <a:srgbClr val="7AC3A4"/>
                </a:solidFill>
                <a:latin typeface="Blinker"/>
              </a:rPr>
              <a:t>www.ctftech.com</a:t>
            </a:r>
            <a:endParaRPr lang="en-US" sz="2900" dirty="0">
              <a:solidFill>
                <a:srgbClr val="7AC3A4"/>
              </a:solidFill>
              <a:latin typeface="Blink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176709" y="1028700"/>
            <a:ext cx="1082591" cy="1344833"/>
          </a:xfrm>
          <a:prstGeom prst="rect">
            <a:avLst/>
          </a:prstGeom>
        </p:spPr>
      </p:pic>
      <p:grpSp>
        <p:nvGrpSpPr>
          <p:cNvPr id="3" name="Group 3"/>
          <p:cNvGrpSpPr/>
          <p:nvPr/>
        </p:nvGrpSpPr>
        <p:grpSpPr>
          <a:xfrm>
            <a:off x="4960129" y="3125278"/>
            <a:ext cx="11757876" cy="6387027"/>
            <a:chOff x="0" y="0"/>
            <a:chExt cx="4945574" cy="2686499"/>
          </a:xfrm>
        </p:grpSpPr>
        <p:sp>
          <p:nvSpPr>
            <p:cNvPr id="4" name="Freeform 4"/>
            <p:cNvSpPr/>
            <p:nvPr/>
          </p:nvSpPr>
          <p:spPr>
            <a:xfrm>
              <a:off x="0" y="0"/>
              <a:ext cx="4945574" cy="2686499"/>
            </a:xfrm>
            <a:custGeom>
              <a:avLst/>
              <a:gdLst/>
              <a:ahLst/>
              <a:cxnLst/>
              <a:rect l="l" t="t" r="r" b="b"/>
              <a:pathLst>
                <a:path w="4945574" h="2686499">
                  <a:moveTo>
                    <a:pt x="4821114" y="2686499"/>
                  </a:moveTo>
                  <a:lnTo>
                    <a:pt x="124460" y="2686499"/>
                  </a:lnTo>
                  <a:cubicBezTo>
                    <a:pt x="55880" y="2686499"/>
                    <a:pt x="0" y="2630618"/>
                    <a:pt x="0" y="2562039"/>
                  </a:cubicBezTo>
                  <a:lnTo>
                    <a:pt x="0" y="124460"/>
                  </a:lnTo>
                  <a:cubicBezTo>
                    <a:pt x="0" y="55880"/>
                    <a:pt x="55880" y="0"/>
                    <a:pt x="124460" y="0"/>
                  </a:cubicBezTo>
                  <a:lnTo>
                    <a:pt x="4821114" y="0"/>
                  </a:lnTo>
                  <a:cubicBezTo>
                    <a:pt x="4889694" y="0"/>
                    <a:pt x="4945574" y="55880"/>
                    <a:pt x="4945574" y="124460"/>
                  </a:cubicBezTo>
                  <a:lnTo>
                    <a:pt x="4945574" y="2562039"/>
                  </a:lnTo>
                  <a:cubicBezTo>
                    <a:pt x="4945574" y="2630619"/>
                    <a:pt x="4889694" y="2686499"/>
                    <a:pt x="4821114" y="2686499"/>
                  </a:cubicBezTo>
                  <a:close/>
                </a:path>
              </a:pathLst>
            </a:custGeom>
            <a:solidFill>
              <a:srgbClr val="7AC3A4">
                <a:alpha val="69804"/>
              </a:srgbClr>
            </a:solidFill>
          </p:spPr>
        </p:sp>
      </p:grpSp>
      <p:sp>
        <p:nvSpPr>
          <p:cNvPr id="5" name="TextBox 5"/>
          <p:cNvSpPr txBox="1"/>
          <p:nvPr/>
        </p:nvSpPr>
        <p:spPr>
          <a:xfrm>
            <a:off x="5258683" y="3628104"/>
            <a:ext cx="10907393" cy="4552950"/>
          </a:xfrm>
          <a:prstGeom prst="rect">
            <a:avLst/>
          </a:prstGeom>
        </p:spPr>
        <p:txBody>
          <a:bodyPr lIns="0" tIns="0" rIns="0" bIns="0" rtlCol="0" anchor="t">
            <a:spAutoFit/>
          </a:bodyPr>
          <a:lstStyle/>
          <a:p>
            <a:pPr marL="647700" lvl="1" indent="-323850">
              <a:lnSpc>
                <a:spcPts val="4500"/>
              </a:lnSpc>
              <a:buFont typeface="Arial"/>
              <a:buChar char="•"/>
            </a:pPr>
            <a:r>
              <a:rPr lang="et-EE" sz="3000" dirty="0">
                <a:solidFill>
                  <a:srgbClr val="050C1B"/>
                </a:solidFill>
                <a:latin typeface="Blinker" panose="02000000000000000000" pitchFamily="2" charset="0"/>
              </a:rPr>
              <a:t>Tagab õpilastes kõrgema </a:t>
            </a:r>
            <a:r>
              <a:rPr lang="et-EE" sz="3000" b="1" dirty="0">
                <a:solidFill>
                  <a:srgbClr val="050C1B"/>
                </a:solidFill>
                <a:latin typeface="Blinker" panose="02000000000000000000" pitchFamily="2" charset="0"/>
              </a:rPr>
              <a:t>motivatsiooni</a:t>
            </a:r>
            <a:r>
              <a:rPr lang="et-EE" sz="3000" dirty="0">
                <a:solidFill>
                  <a:srgbClr val="050C1B"/>
                </a:solidFill>
                <a:latin typeface="Blinker" panose="02000000000000000000" pitchFamily="2" charset="0"/>
              </a:rPr>
              <a:t> õppida</a:t>
            </a:r>
          </a:p>
          <a:p>
            <a:pPr marL="647700" lvl="1" indent="-323850">
              <a:lnSpc>
                <a:spcPts val="4500"/>
              </a:lnSpc>
              <a:buFont typeface="Arial"/>
              <a:buChar char="•"/>
            </a:pPr>
            <a:r>
              <a:rPr lang="et-EE" sz="3000" dirty="0">
                <a:solidFill>
                  <a:srgbClr val="050C1B"/>
                </a:solidFill>
                <a:latin typeface="Blinker" panose="02000000000000000000" pitchFamily="2" charset="0"/>
              </a:rPr>
              <a:t>Annab võimaluse esitleda saavutatud </a:t>
            </a:r>
            <a:r>
              <a:rPr lang="et-EE" sz="3000" b="1" dirty="0">
                <a:solidFill>
                  <a:srgbClr val="050C1B"/>
                </a:solidFill>
                <a:latin typeface="Blinker" panose="02000000000000000000" pitchFamily="2" charset="0"/>
              </a:rPr>
              <a:t>tulemusi</a:t>
            </a:r>
            <a:r>
              <a:rPr lang="et-EE" sz="3000" dirty="0">
                <a:solidFill>
                  <a:srgbClr val="050C1B"/>
                </a:solidFill>
                <a:latin typeface="Blinker" panose="02000000000000000000" pitchFamily="2" charset="0"/>
              </a:rPr>
              <a:t> – koolis, praktikakohal, töökohal</a:t>
            </a:r>
          </a:p>
          <a:p>
            <a:pPr marL="647700" lvl="1" indent="-323850">
              <a:lnSpc>
                <a:spcPts val="4500"/>
              </a:lnSpc>
              <a:buFont typeface="Arial"/>
              <a:buChar char="•"/>
            </a:pPr>
            <a:r>
              <a:rPr lang="et-EE" sz="3000" dirty="0">
                <a:solidFill>
                  <a:srgbClr val="050C1B"/>
                </a:solidFill>
                <a:latin typeface="Blinker" panose="02000000000000000000" pitchFamily="2" charset="0"/>
              </a:rPr>
              <a:t>Uurimuse põhjal 16 õpilast 20st </a:t>
            </a:r>
            <a:r>
              <a:rPr lang="et-EE" sz="3000" b="1" dirty="0">
                <a:solidFill>
                  <a:srgbClr val="050C1B"/>
                </a:solidFill>
                <a:latin typeface="Blinker" panose="02000000000000000000" pitchFamily="2" charset="0"/>
              </a:rPr>
              <a:t>eelistab</a:t>
            </a:r>
            <a:r>
              <a:rPr lang="et-EE" sz="3000" dirty="0">
                <a:solidFill>
                  <a:srgbClr val="050C1B"/>
                </a:solidFill>
                <a:latin typeface="Blinker" panose="02000000000000000000" pitchFamily="2" charset="0"/>
              </a:rPr>
              <a:t> CTF ülesandeid kodutöö asemel </a:t>
            </a:r>
            <a:r>
              <a:rPr lang="et-EE" sz="3000" baseline="30000" dirty="0">
                <a:solidFill>
                  <a:srgbClr val="050C1B"/>
                </a:solidFill>
                <a:latin typeface="Blinker" panose="02000000000000000000" pitchFamily="2" charset="0"/>
              </a:rPr>
              <a:t>[1]</a:t>
            </a:r>
          </a:p>
          <a:p>
            <a:pPr marL="1295400" lvl="2" indent="-431800">
              <a:lnSpc>
                <a:spcPts val="4500"/>
              </a:lnSpc>
              <a:buFont typeface="Arial"/>
              <a:buChar char="⚬"/>
            </a:pPr>
            <a:r>
              <a:rPr lang="et-EE" sz="3000" dirty="0">
                <a:solidFill>
                  <a:srgbClr val="050C1B"/>
                </a:solidFill>
                <a:latin typeface="Blinker" panose="02000000000000000000" pitchFamily="2" charset="0"/>
              </a:rPr>
              <a:t>interaktiivsem</a:t>
            </a:r>
          </a:p>
          <a:p>
            <a:pPr marL="1295400" lvl="2" indent="-431800">
              <a:lnSpc>
                <a:spcPts val="4500"/>
              </a:lnSpc>
              <a:buFont typeface="Arial"/>
              <a:buChar char="⚬"/>
            </a:pPr>
            <a:r>
              <a:rPr lang="et-EE" sz="3000" dirty="0">
                <a:solidFill>
                  <a:srgbClr val="050C1B"/>
                </a:solidFill>
                <a:latin typeface="Blinker" panose="02000000000000000000" pitchFamily="2" charset="0"/>
              </a:rPr>
              <a:t>lõbusam</a:t>
            </a:r>
          </a:p>
          <a:p>
            <a:pPr marL="1295400" lvl="2" indent="-431800">
              <a:lnSpc>
                <a:spcPts val="4500"/>
              </a:lnSpc>
              <a:buFont typeface="Arial"/>
              <a:buChar char="⚬"/>
            </a:pPr>
            <a:r>
              <a:rPr lang="et-EE" sz="3000" i="1" dirty="0" err="1">
                <a:solidFill>
                  <a:srgbClr val="050C1B"/>
                </a:solidFill>
                <a:latin typeface="Blinker" panose="02000000000000000000" pitchFamily="2" charset="0"/>
              </a:rPr>
              <a:t>hands</a:t>
            </a:r>
            <a:r>
              <a:rPr lang="et-EE" sz="3000" i="1" dirty="0">
                <a:solidFill>
                  <a:srgbClr val="050C1B"/>
                </a:solidFill>
                <a:latin typeface="Blinker" panose="02000000000000000000" pitchFamily="2" charset="0"/>
              </a:rPr>
              <a:t> on</a:t>
            </a:r>
            <a:r>
              <a:rPr lang="et-EE" sz="3000" dirty="0">
                <a:solidFill>
                  <a:srgbClr val="050C1B"/>
                </a:solidFill>
                <a:latin typeface="Blinker" panose="02000000000000000000" pitchFamily="2" charset="0"/>
              </a:rPr>
              <a:t> õppemeetod</a:t>
            </a:r>
          </a:p>
        </p:txBody>
      </p:sp>
      <p:pic>
        <p:nvPicPr>
          <p:cNvPr id="8" name="Picture 8"/>
          <p:cNvPicPr>
            <a:picLocks noChangeAspect="1"/>
          </p:cNvPicPr>
          <p:nvPr/>
        </p:nvPicPr>
        <p:blipFill rotWithShape="1">
          <a:blip r:embed="rId4"/>
          <a:srcRect b="9230"/>
          <a:stretch/>
        </p:blipFill>
        <p:spPr>
          <a:xfrm>
            <a:off x="1361759" y="2816973"/>
            <a:ext cx="1789938" cy="7470027"/>
          </a:xfrm>
          <a:prstGeom prst="rect">
            <a:avLst/>
          </a:prstGeom>
        </p:spPr>
      </p:pic>
      <p:sp>
        <p:nvSpPr>
          <p:cNvPr id="9" name="TextBox 9"/>
          <p:cNvSpPr txBox="1"/>
          <p:nvPr/>
        </p:nvSpPr>
        <p:spPr>
          <a:xfrm>
            <a:off x="5385371" y="8531664"/>
            <a:ext cx="10907393" cy="500137"/>
          </a:xfrm>
          <a:prstGeom prst="rect">
            <a:avLst/>
          </a:prstGeom>
        </p:spPr>
        <p:txBody>
          <a:bodyPr lIns="0" tIns="0" rIns="0" bIns="0" rtlCol="0" anchor="t">
            <a:spAutoFit/>
          </a:bodyPr>
          <a:lstStyle/>
          <a:p>
            <a:pPr>
              <a:lnSpc>
                <a:spcPts val="1260"/>
              </a:lnSpc>
            </a:pPr>
            <a:r>
              <a:rPr lang="en-US" sz="1200" dirty="0">
                <a:solidFill>
                  <a:srgbClr val="000000"/>
                </a:solidFill>
                <a:latin typeface="Blinker"/>
              </a:rPr>
              <a:t>[1] Jan </a:t>
            </a:r>
            <a:r>
              <a:rPr lang="en-US" sz="1200" dirty="0" err="1">
                <a:solidFill>
                  <a:srgbClr val="000000"/>
                </a:solidFill>
                <a:latin typeface="Blinker"/>
              </a:rPr>
              <a:t>Vykopal</a:t>
            </a:r>
            <a:r>
              <a:rPr lang="en-US" sz="1200" dirty="0">
                <a:solidFill>
                  <a:srgbClr val="000000"/>
                </a:solidFill>
                <a:latin typeface="Blinker"/>
              </a:rPr>
              <a:t>, Valdemar </a:t>
            </a:r>
            <a:r>
              <a:rPr lang="en-US" sz="1200" dirty="0" err="1">
                <a:solidFill>
                  <a:srgbClr val="000000"/>
                </a:solidFill>
                <a:latin typeface="Blinker"/>
              </a:rPr>
              <a:t>Švábenský</a:t>
            </a:r>
            <a:r>
              <a:rPr lang="en-US" sz="1200" dirty="0">
                <a:solidFill>
                  <a:srgbClr val="000000"/>
                </a:solidFill>
                <a:latin typeface="Blinker"/>
              </a:rPr>
              <a:t>, and </a:t>
            </a:r>
            <a:r>
              <a:rPr lang="en-US" sz="1200" dirty="0" err="1">
                <a:solidFill>
                  <a:srgbClr val="000000"/>
                </a:solidFill>
                <a:latin typeface="Blinker"/>
              </a:rPr>
              <a:t>Ee-Chien</a:t>
            </a:r>
            <a:r>
              <a:rPr lang="en-US" sz="1200" dirty="0">
                <a:solidFill>
                  <a:srgbClr val="000000"/>
                </a:solidFill>
                <a:latin typeface="Blinker"/>
              </a:rPr>
              <a:t> Chang. 2020. Benefits and Pitfalls of Using Capture the Flag Games in University Courses. In The 51st ACM Technical Symposium on Computer Science Education (SIGCSE ’20), March 11–14, 2020, Portland, OR, USA. ACM, New York, NY, USA, 7 pages. https://</a:t>
            </a:r>
            <a:r>
              <a:rPr lang="en-US" sz="1200" dirty="0" err="1">
                <a:solidFill>
                  <a:srgbClr val="000000"/>
                </a:solidFill>
                <a:latin typeface="Blinker"/>
              </a:rPr>
              <a:t>doi.org</a:t>
            </a:r>
            <a:r>
              <a:rPr lang="en-US" sz="1200" dirty="0">
                <a:solidFill>
                  <a:srgbClr val="000000"/>
                </a:solidFill>
                <a:latin typeface="Blinker"/>
              </a:rPr>
              <a:t>/10.1145/3328778.3366893</a:t>
            </a:r>
          </a:p>
          <a:p>
            <a:pPr>
              <a:lnSpc>
                <a:spcPts val="1260"/>
              </a:lnSpc>
            </a:pPr>
            <a:endParaRPr lang="en-US" sz="1200" dirty="0">
              <a:solidFill>
                <a:srgbClr val="000000"/>
              </a:solidFill>
              <a:latin typeface="Blinker"/>
            </a:endParaRPr>
          </a:p>
        </p:txBody>
      </p:sp>
      <p:sp>
        <p:nvSpPr>
          <p:cNvPr id="10" name="TextBox 6">
            <a:extLst>
              <a:ext uri="{FF2B5EF4-FFF2-40B4-BE49-F238E27FC236}">
                <a16:creationId xmlns:a16="http://schemas.microsoft.com/office/drawing/2014/main" id="{CB2A362C-1FCC-1B47-BB98-206F4E7E489C}"/>
              </a:ext>
            </a:extLst>
          </p:cNvPr>
          <p:cNvSpPr txBox="1"/>
          <p:nvPr/>
        </p:nvSpPr>
        <p:spPr>
          <a:xfrm>
            <a:off x="14605759" y="9435625"/>
            <a:ext cx="2767841" cy="498253"/>
          </a:xfrm>
          <a:prstGeom prst="rect">
            <a:avLst/>
          </a:prstGeom>
        </p:spPr>
        <p:txBody>
          <a:bodyPr wrap="square" lIns="0" tIns="0" rIns="0" bIns="0" rtlCol="0" anchor="t">
            <a:spAutoFit/>
          </a:bodyPr>
          <a:lstStyle/>
          <a:p>
            <a:pPr algn="ctr">
              <a:lnSpc>
                <a:spcPts val="4060"/>
              </a:lnSpc>
            </a:pPr>
            <a:r>
              <a:rPr lang="en-US" sz="2900" dirty="0" err="1">
                <a:solidFill>
                  <a:srgbClr val="7AC3A4"/>
                </a:solidFill>
                <a:latin typeface="Blinker"/>
              </a:rPr>
              <a:t>www.ctftech.com</a:t>
            </a:r>
            <a:endParaRPr lang="en-US" sz="2900" dirty="0">
              <a:solidFill>
                <a:srgbClr val="7AC3A4"/>
              </a:solidFill>
              <a:latin typeface="Blinker"/>
            </a:endParaRPr>
          </a:p>
        </p:txBody>
      </p:sp>
      <p:sp>
        <p:nvSpPr>
          <p:cNvPr id="11" name="TextBox 6">
            <a:extLst>
              <a:ext uri="{FF2B5EF4-FFF2-40B4-BE49-F238E27FC236}">
                <a16:creationId xmlns:a16="http://schemas.microsoft.com/office/drawing/2014/main" id="{CB643706-9A9A-1A43-9766-7EBC3B4465CA}"/>
              </a:ext>
            </a:extLst>
          </p:cNvPr>
          <p:cNvSpPr txBox="1"/>
          <p:nvPr/>
        </p:nvSpPr>
        <p:spPr>
          <a:xfrm>
            <a:off x="1028700" y="834508"/>
            <a:ext cx="16049264" cy="1935145"/>
          </a:xfrm>
          <a:prstGeom prst="rect">
            <a:avLst/>
          </a:prstGeom>
        </p:spPr>
        <p:txBody>
          <a:bodyPr wrap="square" lIns="0" tIns="0" rIns="0" bIns="0" rtlCol="0" anchor="t">
            <a:spAutoFit/>
          </a:bodyPr>
          <a:lstStyle/>
          <a:p>
            <a:pPr>
              <a:lnSpc>
                <a:spcPts val="7800"/>
              </a:lnSpc>
            </a:pPr>
            <a:r>
              <a:rPr lang="et-EE" sz="6000" spc="-130" dirty="0">
                <a:solidFill>
                  <a:srgbClr val="7AC3A4"/>
                </a:solidFill>
                <a:latin typeface="Blinker Bold"/>
              </a:rPr>
              <a:t>Miks kasutada küberturvalisuse õpetamiseks mängulist keskkonda?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AC3A4"/>
        </a:solidFill>
        <a:effectLst/>
      </p:bgPr>
    </p:bg>
    <p:spTree>
      <p:nvGrpSpPr>
        <p:cNvPr id="1" name=""/>
        <p:cNvGrpSpPr/>
        <p:nvPr/>
      </p:nvGrpSpPr>
      <p:grpSpPr>
        <a:xfrm>
          <a:off x="0" y="0"/>
          <a:ext cx="0" cy="0"/>
          <a:chOff x="0" y="0"/>
          <a:chExt cx="0" cy="0"/>
        </a:xfrm>
      </p:grpSpPr>
      <p:grpSp>
        <p:nvGrpSpPr>
          <p:cNvPr id="2" name="Group 2"/>
          <p:cNvGrpSpPr/>
          <p:nvPr/>
        </p:nvGrpSpPr>
        <p:grpSpPr>
          <a:xfrm>
            <a:off x="8185427" y="3531587"/>
            <a:ext cx="9467991" cy="5970713"/>
            <a:chOff x="0" y="0"/>
            <a:chExt cx="5237988" cy="2683190"/>
          </a:xfrm>
        </p:grpSpPr>
        <p:sp>
          <p:nvSpPr>
            <p:cNvPr id="3" name="Freeform 3"/>
            <p:cNvSpPr/>
            <p:nvPr/>
          </p:nvSpPr>
          <p:spPr>
            <a:xfrm>
              <a:off x="0" y="0"/>
              <a:ext cx="5237988" cy="2683190"/>
            </a:xfrm>
            <a:custGeom>
              <a:avLst/>
              <a:gdLst/>
              <a:ahLst/>
              <a:cxnLst/>
              <a:rect l="l" t="t" r="r" b="b"/>
              <a:pathLst>
                <a:path w="5237988" h="2683190">
                  <a:moveTo>
                    <a:pt x="5113528" y="2683190"/>
                  </a:moveTo>
                  <a:lnTo>
                    <a:pt x="124460" y="2683190"/>
                  </a:lnTo>
                  <a:cubicBezTo>
                    <a:pt x="55880" y="2683190"/>
                    <a:pt x="0" y="2627310"/>
                    <a:pt x="0" y="2558730"/>
                  </a:cubicBezTo>
                  <a:lnTo>
                    <a:pt x="0" y="124460"/>
                  </a:lnTo>
                  <a:cubicBezTo>
                    <a:pt x="0" y="55880"/>
                    <a:pt x="55880" y="0"/>
                    <a:pt x="124460" y="0"/>
                  </a:cubicBezTo>
                  <a:lnTo>
                    <a:pt x="5113528" y="0"/>
                  </a:lnTo>
                  <a:cubicBezTo>
                    <a:pt x="5182108" y="0"/>
                    <a:pt x="5237988" y="55880"/>
                    <a:pt x="5237988" y="124460"/>
                  </a:cubicBezTo>
                  <a:lnTo>
                    <a:pt x="5237988" y="2558730"/>
                  </a:lnTo>
                  <a:cubicBezTo>
                    <a:pt x="5237988" y="2627310"/>
                    <a:pt x="5182108" y="2683190"/>
                    <a:pt x="5113528" y="2683190"/>
                  </a:cubicBezTo>
                  <a:close/>
                </a:path>
              </a:pathLst>
            </a:custGeom>
            <a:solidFill>
              <a:srgbClr val="FFF3E2">
                <a:alpha val="69804"/>
              </a:srgbClr>
            </a:solidFill>
          </p:spPr>
        </p:sp>
      </p:grpSp>
      <p:pic>
        <p:nvPicPr>
          <p:cNvPr id="4" name="Picture 4"/>
          <p:cNvPicPr>
            <a:picLocks noChangeAspect="1"/>
          </p:cNvPicPr>
          <p:nvPr/>
        </p:nvPicPr>
        <p:blipFill>
          <a:blip r:embed="rId2"/>
          <a:srcRect/>
          <a:stretch>
            <a:fillRect/>
          </a:stretch>
        </p:blipFill>
        <p:spPr>
          <a:xfrm>
            <a:off x="16176709" y="1028700"/>
            <a:ext cx="1082591" cy="1344833"/>
          </a:xfrm>
          <a:prstGeom prst="rect">
            <a:avLst/>
          </a:prstGeom>
        </p:spPr>
      </p:pic>
      <p:pic>
        <p:nvPicPr>
          <p:cNvPr id="5" name="Picture 5"/>
          <p:cNvPicPr>
            <a:picLocks noChangeAspect="1"/>
          </p:cNvPicPr>
          <p:nvPr/>
        </p:nvPicPr>
        <p:blipFill>
          <a:blip r:embed="rId2"/>
          <a:srcRect/>
          <a:stretch>
            <a:fillRect/>
          </a:stretch>
        </p:blipFill>
        <p:spPr>
          <a:xfrm>
            <a:off x="4360645" y="5161332"/>
            <a:ext cx="253390" cy="314770"/>
          </a:xfrm>
          <a:prstGeom prst="rect">
            <a:avLst/>
          </a:prstGeom>
        </p:spPr>
      </p:pic>
      <p:sp>
        <p:nvSpPr>
          <p:cNvPr id="6" name="TextBox 6"/>
          <p:cNvSpPr txBox="1"/>
          <p:nvPr/>
        </p:nvSpPr>
        <p:spPr>
          <a:xfrm>
            <a:off x="1028700" y="834508"/>
            <a:ext cx="16049264" cy="1935145"/>
          </a:xfrm>
          <a:prstGeom prst="rect">
            <a:avLst/>
          </a:prstGeom>
        </p:spPr>
        <p:txBody>
          <a:bodyPr wrap="square" lIns="0" tIns="0" rIns="0" bIns="0" rtlCol="0" anchor="t">
            <a:spAutoFit/>
          </a:bodyPr>
          <a:lstStyle/>
          <a:p>
            <a:pPr>
              <a:lnSpc>
                <a:spcPts val="7800"/>
              </a:lnSpc>
            </a:pPr>
            <a:r>
              <a:rPr lang="et-EE" sz="6000" spc="-130" dirty="0">
                <a:solidFill>
                  <a:srgbClr val="050C1B"/>
                </a:solidFill>
                <a:latin typeface="Blinker Bold"/>
              </a:rPr>
              <a:t>Miks kasutada küberturvalisuse õpetamiseks mängulist keskkonda?</a:t>
            </a:r>
          </a:p>
        </p:txBody>
      </p:sp>
      <p:sp>
        <p:nvSpPr>
          <p:cNvPr id="7" name="TextBox 7"/>
          <p:cNvSpPr txBox="1"/>
          <p:nvPr/>
        </p:nvSpPr>
        <p:spPr>
          <a:xfrm>
            <a:off x="8401971" y="4296121"/>
            <a:ext cx="9034902" cy="3981450"/>
          </a:xfrm>
          <a:prstGeom prst="rect">
            <a:avLst/>
          </a:prstGeom>
        </p:spPr>
        <p:txBody>
          <a:bodyPr lIns="0" tIns="0" rIns="0" bIns="0" rtlCol="0" anchor="t">
            <a:spAutoFit/>
          </a:bodyPr>
          <a:lstStyle/>
          <a:p>
            <a:pPr marL="647700" lvl="1" indent="-323850">
              <a:lnSpc>
                <a:spcPts val="4500"/>
              </a:lnSpc>
              <a:buFont typeface="Arial"/>
              <a:buChar char="•"/>
            </a:pPr>
            <a:r>
              <a:rPr lang="et-EE" sz="3000" dirty="0">
                <a:solidFill>
                  <a:srgbClr val="050C1B"/>
                </a:solidFill>
                <a:latin typeface="Blinker"/>
              </a:rPr>
              <a:t>Õppejõud/õpetaja saab:</a:t>
            </a:r>
          </a:p>
          <a:p>
            <a:pPr marL="1295400" lvl="2" indent="-431800">
              <a:lnSpc>
                <a:spcPts val="4500"/>
              </a:lnSpc>
              <a:buFont typeface="Arial"/>
              <a:buChar char="⚬"/>
            </a:pPr>
            <a:r>
              <a:rPr lang="et-EE" sz="3000" dirty="0">
                <a:solidFill>
                  <a:srgbClr val="050C1B"/>
                </a:solidFill>
                <a:latin typeface="Blinker"/>
              </a:rPr>
              <a:t>anda </a:t>
            </a:r>
            <a:r>
              <a:rPr lang="et-EE" sz="3000" b="1" dirty="0">
                <a:solidFill>
                  <a:srgbClr val="050C1B"/>
                </a:solidFill>
                <a:latin typeface="Blinker"/>
              </a:rPr>
              <a:t>kodutööks</a:t>
            </a:r>
            <a:r>
              <a:rPr lang="et-EE" sz="3000" dirty="0">
                <a:solidFill>
                  <a:srgbClr val="050C1B"/>
                </a:solidFill>
                <a:latin typeface="Blinker"/>
              </a:rPr>
              <a:t> elulisi </a:t>
            </a:r>
            <a:r>
              <a:rPr lang="et-EE" sz="3000" b="1" dirty="0">
                <a:solidFill>
                  <a:srgbClr val="050C1B"/>
                </a:solidFill>
                <a:latin typeface="Blinker"/>
              </a:rPr>
              <a:t>küberülesandeid</a:t>
            </a:r>
            <a:r>
              <a:rPr lang="et-EE" sz="3000" dirty="0">
                <a:solidFill>
                  <a:srgbClr val="050C1B"/>
                </a:solidFill>
                <a:latin typeface="Blinker"/>
              </a:rPr>
              <a:t> </a:t>
            </a:r>
          </a:p>
          <a:p>
            <a:pPr marL="1295400" lvl="2" indent="-431800">
              <a:lnSpc>
                <a:spcPts val="4500"/>
              </a:lnSpc>
              <a:buFont typeface="Arial"/>
              <a:buChar char="⚬"/>
            </a:pPr>
            <a:r>
              <a:rPr lang="et-EE" sz="3000" b="1" dirty="0">
                <a:solidFill>
                  <a:srgbClr val="050C1B"/>
                </a:solidFill>
                <a:latin typeface="Blinker"/>
              </a:rPr>
              <a:t>moodustada</a:t>
            </a:r>
            <a:r>
              <a:rPr lang="et-EE" sz="3000" dirty="0">
                <a:solidFill>
                  <a:srgbClr val="050C1B"/>
                </a:solidFill>
                <a:latin typeface="Blinker"/>
              </a:rPr>
              <a:t> </a:t>
            </a:r>
            <a:r>
              <a:rPr lang="et-EE" sz="3000" b="1" dirty="0">
                <a:solidFill>
                  <a:srgbClr val="050C1B"/>
                </a:solidFill>
                <a:latin typeface="Blinker"/>
              </a:rPr>
              <a:t>meeskondi</a:t>
            </a:r>
            <a:r>
              <a:rPr lang="et-EE" sz="3000" dirty="0">
                <a:solidFill>
                  <a:srgbClr val="050C1B"/>
                </a:solidFill>
                <a:latin typeface="Blinker"/>
              </a:rPr>
              <a:t> omavahel </a:t>
            </a:r>
            <a:r>
              <a:rPr lang="et-EE" sz="3000" dirty="0" err="1">
                <a:solidFill>
                  <a:srgbClr val="050C1B"/>
                </a:solidFill>
                <a:latin typeface="Blinker"/>
              </a:rPr>
              <a:t>küberülesannete</a:t>
            </a:r>
            <a:r>
              <a:rPr lang="et-EE" sz="3000" dirty="0">
                <a:solidFill>
                  <a:srgbClr val="050C1B"/>
                </a:solidFill>
                <a:latin typeface="Blinker"/>
              </a:rPr>
              <a:t> lahendamiseks</a:t>
            </a:r>
          </a:p>
          <a:p>
            <a:pPr marL="1295400" lvl="2" indent="-431800">
              <a:lnSpc>
                <a:spcPts val="4500"/>
              </a:lnSpc>
              <a:buFont typeface="Arial"/>
              <a:buChar char="⚬"/>
            </a:pPr>
            <a:r>
              <a:rPr lang="et-EE" sz="3000" b="1" dirty="0">
                <a:solidFill>
                  <a:srgbClr val="050C1B"/>
                </a:solidFill>
                <a:latin typeface="Blinker"/>
              </a:rPr>
              <a:t>valmistada</a:t>
            </a:r>
            <a:r>
              <a:rPr lang="et-EE" sz="3000" dirty="0">
                <a:solidFill>
                  <a:srgbClr val="050C1B"/>
                </a:solidFill>
                <a:latin typeface="Blinker"/>
              </a:rPr>
              <a:t> õppureid ette </a:t>
            </a:r>
            <a:r>
              <a:rPr lang="et-EE" sz="3000" b="1" dirty="0" err="1">
                <a:solidFill>
                  <a:srgbClr val="050C1B"/>
                </a:solidFill>
                <a:latin typeface="Blinker"/>
              </a:rPr>
              <a:t>kübervõistlusteks</a:t>
            </a:r>
            <a:r>
              <a:rPr lang="et-EE" sz="3000" dirty="0">
                <a:solidFill>
                  <a:srgbClr val="050C1B"/>
                </a:solidFill>
                <a:latin typeface="Blinker"/>
              </a:rPr>
              <a:t> </a:t>
            </a:r>
          </a:p>
          <a:p>
            <a:pPr marL="1295400" lvl="2" indent="-431800">
              <a:lnSpc>
                <a:spcPts val="4500"/>
              </a:lnSpc>
              <a:buFont typeface="Arial"/>
              <a:buChar char="⚬"/>
            </a:pPr>
            <a:r>
              <a:rPr lang="et-EE" sz="3000" b="1" dirty="0">
                <a:solidFill>
                  <a:srgbClr val="050C1B"/>
                </a:solidFill>
                <a:latin typeface="Blinker"/>
              </a:rPr>
              <a:t>luua</a:t>
            </a:r>
            <a:r>
              <a:rPr lang="et-EE" sz="3000" dirty="0">
                <a:solidFill>
                  <a:srgbClr val="050C1B"/>
                </a:solidFill>
                <a:latin typeface="Blinker"/>
              </a:rPr>
              <a:t>/</a:t>
            </a:r>
            <a:r>
              <a:rPr lang="et-EE" sz="3000" b="1" dirty="0">
                <a:solidFill>
                  <a:srgbClr val="050C1B"/>
                </a:solidFill>
                <a:latin typeface="Blinker"/>
              </a:rPr>
              <a:t>kasutada</a:t>
            </a:r>
            <a:r>
              <a:rPr lang="et-EE" sz="3000" dirty="0">
                <a:solidFill>
                  <a:srgbClr val="050C1B"/>
                </a:solidFill>
                <a:latin typeface="Blinker"/>
              </a:rPr>
              <a:t> keskkonnas olevaid </a:t>
            </a:r>
            <a:r>
              <a:rPr lang="et-EE" sz="3000" b="1" dirty="0">
                <a:solidFill>
                  <a:srgbClr val="050C1B"/>
                </a:solidFill>
                <a:latin typeface="Blinker"/>
              </a:rPr>
              <a:t>õppematerjale</a:t>
            </a:r>
            <a:r>
              <a:rPr lang="et-EE" sz="3000" dirty="0">
                <a:solidFill>
                  <a:srgbClr val="050C1B"/>
                </a:solidFill>
                <a:latin typeface="Blinker"/>
              </a:rPr>
              <a:t> vastavalt temaatikale</a:t>
            </a:r>
          </a:p>
        </p:txBody>
      </p:sp>
      <p:grpSp>
        <p:nvGrpSpPr>
          <p:cNvPr id="9" name="Group 9"/>
          <p:cNvGrpSpPr/>
          <p:nvPr/>
        </p:nvGrpSpPr>
        <p:grpSpPr>
          <a:xfrm>
            <a:off x="1117985" y="3531587"/>
            <a:ext cx="6780525" cy="6450693"/>
            <a:chOff x="0" y="0"/>
            <a:chExt cx="9040700" cy="8600924"/>
          </a:xfrm>
        </p:grpSpPr>
        <p:pic>
          <p:nvPicPr>
            <p:cNvPr id="10" name="Picture 10"/>
            <p:cNvPicPr>
              <a:picLocks noChangeAspect="1"/>
            </p:cNvPicPr>
            <p:nvPr/>
          </p:nvPicPr>
          <p:blipFill>
            <a:blip r:embed="rId3"/>
            <a:srcRect r="930"/>
            <a:stretch>
              <a:fillRect/>
            </a:stretch>
          </p:blipFill>
          <p:spPr>
            <a:xfrm>
              <a:off x="0" y="0"/>
              <a:ext cx="9040700" cy="8600924"/>
            </a:xfrm>
            <a:prstGeom prst="rect">
              <a:avLst/>
            </a:prstGeom>
          </p:spPr>
        </p:pic>
        <p:pic>
          <p:nvPicPr>
            <p:cNvPr id="11" name="Picture 11"/>
            <p:cNvPicPr>
              <a:picLocks noChangeAspect="1"/>
            </p:cNvPicPr>
            <p:nvPr/>
          </p:nvPicPr>
          <p:blipFill>
            <a:blip r:embed="rId2"/>
            <a:srcRect/>
            <a:stretch>
              <a:fillRect/>
            </a:stretch>
          </p:blipFill>
          <p:spPr>
            <a:xfrm>
              <a:off x="6835481" y="1773108"/>
              <a:ext cx="337853" cy="419693"/>
            </a:xfrm>
            <a:prstGeom prst="rect">
              <a:avLst/>
            </a:prstGeom>
          </p:spPr>
        </p:pic>
      </p:grpSp>
      <p:sp>
        <p:nvSpPr>
          <p:cNvPr id="12" name="TextBox 7">
            <a:extLst>
              <a:ext uri="{FF2B5EF4-FFF2-40B4-BE49-F238E27FC236}">
                <a16:creationId xmlns:a16="http://schemas.microsoft.com/office/drawing/2014/main" id="{B0899EF6-203D-154F-BD10-365EAA3067D4}"/>
              </a:ext>
            </a:extLst>
          </p:cNvPr>
          <p:cNvSpPr txBox="1"/>
          <p:nvPr/>
        </p:nvSpPr>
        <p:spPr>
          <a:xfrm>
            <a:off x="14605759" y="9435625"/>
            <a:ext cx="2891635" cy="498253"/>
          </a:xfrm>
          <a:prstGeom prst="rect">
            <a:avLst/>
          </a:prstGeom>
        </p:spPr>
        <p:txBody>
          <a:bodyPr wrap="square" lIns="0" tIns="0" rIns="0" bIns="0" rtlCol="0" anchor="t">
            <a:spAutoFit/>
          </a:bodyPr>
          <a:lstStyle/>
          <a:p>
            <a:pPr algn="ctr">
              <a:lnSpc>
                <a:spcPts val="4060"/>
              </a:lnSpc>
            </a:pPr>
            <a:r>
              <a:rPr lang="en-US" sz="2900" dirty="0" err="1">
                <a:solidFill>
                  <a:srgbClr val="050C1B"/>
                </a:solidFill>
                <a:latin typeface="Blinker"/>
              </a:rPr>
              <a:t>www.ctftech.com</a:t>
            </a:r>
            <a:endParaRPr lang="en-US" sz="2900" dirty="0">
              <a:solidFill>
                <a:srgbClr val="050C1B"/>
              </a:solidFill>
              <a:latin typeface="Blink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581979"/>
            <a:ext cx="16230600" cy="1644179"/>
            <a:chOff x="0" y="0"/>
            <a:chExt cx="11454594" cy="1160364"/>
          </a:xfrm>
        </p:grpSpPr>
        <p:sp>
          <p:nvSpPr>
            <p:cNvPr id="3" name="Freeform 3"/>
            <p:cNvSpPr/>
            <p:nvPr/>
          </p:nvSpPr>
          <p:spPr>
            <a:xfrm>
              <a:off x="0" y="0"/>
              <a:ext cx="11454595" cy="1160364"/>
            </a:xfrm>
            <a:custGeom>
              <a:avLst/>
              <a:gdLst/>
              <a:ahLst/>
              <a:cxnLst/>
              <a:rect l="l" t="t" r="r" b="b"/>
              <a:pathLst>
                <a:path w="11454595" h="1160364">
                  <a:moveTo>
                    <a:pt x="11330134" y="1160364"/>
                  </a:moveTo>
                  <a:lnTo>
                    <a:pt x="124460" y="1160364"/>
                  </a:lnTo>
                  <a:cubicBezTo>
                    <a:pt x="55880" y="1160364"/>
                    <a:pt x="0" y="1104484"/>
                    <a:pt x="0" y="1035904"/>
                  </a:cubicBezTo>
                  <a:lnTo>
                    <a:pt x="0" y="124460"/>
                  </a:lnTo>
                  <a:cubicBezTo>
                    <a:pt x="0" y="55880"/>
                    <a:pt x="55880" y="0"/>
                    <a:pt x="124460" y="0"/>
                  </a:cubicBezTo>
                  <a:lnTo>
                    <a:pt x="11330134" y="0"/>
                  </a:lnTo>
                  <a:cubicBezTo>
                    <a:pt x="11398714" y="0"/>
                    <a:pt x="11454595" y="55880"/>
                    <a:pt x="11454595" y="124460"/>
                  </a:cubicBezTo>
                  <a:lnTo>
                    <a:pt x="11454595" y="1035904"/>
                  </a:lnTo>
                  <a:cubicBezTo>
                    <a:pt x="11454595" y="1104484"/>
                    <a:pt x="11398714" y="1160364"/>
                    <a:pt x="11330134" y="1160364"/>
                  </a:cubicBezTo>
                  <a:close/>
                </a:path>
              </a:pathLst>
            </a:custGeom>
            <a:solidFill>
              <a:srgbClr val="7AC3A4">
                <a:alpha val="69804"/>
              </a:srgbClr>
            </a:solidFill>
          </p:spPr>
        </p:sp>
      </p:grpSp>
      <p:grpSp>
        <p:nvGrpSpPr>
          <p:cNvPr id="4" name="Group 4"/>
          <p:cNvGrpSpPr/>
          <p:nvPr/>
        </p:nvGrpSpPr>
        <p:grpSpPr>
          <a:xfrm>
            <a:off x="1028700" y="4323840"/>
            <a:ext cx="16230600" cy="1616466"/>
            <a:chOff x="0" y="0"/>
            <a:chExt cx="11454594" cy="1140806"/>
          </a:xfrm>
        </p:grpSpPr>
        <p:sp>
          <p:nvSpPr>
            <p:cNvPr id="5" name="Freeform 5"/>
            <p:cNvSpPr/>
            <p:nvPr/>
          </p:nvSpPr>
          <p:spPr>
            <a:xfrm>
              <a:off x="0" y="0"/>
              <a:ext cx="11454595" cy="1140806"/>
            </a:xfrm>
            <a:custGeom>
              <a:avLst/>
              <a:gdLst/>
              <a:ahLst/>
              <a:cxnLst/>
              <a:rect l="l" t="t" r="r" b="b"/>
              <a:pathLst>
                <a:path w="11454595" h="1140806">
                  <a:moveTo>
                    <a:pt x="11330134" y="1140806"/>
                  </a:moveTo>
                  <a:lnTo>
                    <a:pt x="124460" y="1140806"/>
                  </a:lnTo>
                  <a:cubicBezTo>
                    <a:pt x="55880" y="1140806"/>
                    <a:pt x="0" y="1084926"/>
                    <a:pt x="0" y="1016346"/>
                  </a:cubicBezTo>
                  <a:lnTo>
                    <a:pt x="0" y="124460"/>
                  </a:lnTo>
                  <a:cubicBezTo>
                    <a:pt x="0" y="55880"/>
                    <a:pt x="55880" y="0"/>
                    <a:pt x="124460" y="0"/>
                  </a:cubicBezTo>
                  <a:lnTo>
                    <a:pt x="11330134" y="0"/>
                  </a:lnTo>
                  <a:cubicBezTo>
                    <a:pt x="11398714" y="0"/>
                    <a:pt x="11454595" y="55880"/>
                    <a:pt x="11454595" y="124460"/>
                  </a:cubicBezTo>
                  <a:lnTo>
                    <a:pt x="11454595" y="1016346"/>
                  </a:lnTo>
                  <a:cubicBezTo>
                    <a:pt x="11454595" y="1084926"/>
                    <a:pt x="11398714" y="1140806"/>
                    <a:pt x="11330134" y="1140806"/>
                  </a:cubicBezTo>
                  <a:close/>
                </a:path>
              </a:pathLst>
            </a:custGeom>
            <a:solidFill>
              <a:srgbClr val="7AC3A4">
                <a:alpha val="69804"/>
              </a:srgbClr>
            </a:solidFill>
          </p:spPr>
        </p:sp>
      </p:grpSp>
      <p:sp>
        <p:nvSpPr>
          <p:cNvPr id="6" name="TextBox 6"/>
          <p:cNvSpPr txBox="1"/>
          <p:nvPr/>
        </p:nvSpPr>
        <p:spPr>
          <a:xfrm>
            <a:off x="3211633" y="4670729"/>
            <a:ext cx="13476165" cy="922688"/>
          </a:xfrm>
          <a:prstGeom prst="rect">
            <a:avLst/>
          </a:prstGeom>
        </p:spPr>
        <p:txBody>
          <a:bodyPr wrap="square" lIns="0" tIns="0" rIns="0" bIns="0" rtlCol="0" anchor="t">
            <a:spAutoFit/>
          </a:bodyPr>
          <a:lstStyle/>
          <a:p>
            <a:pPr marL="0" lvl="0" indent="0" algn="l">
              <a:lnSpc>
                <a:spcPts val="3749"/>
              </a:lnSpc>
              <a:spcBef>
                <a:spcPct val="0"/>
              </a:spcBef>
            </a:pPr>
            <a:r>
              <a:rPr lang="en-US" sz="3000" dirty="0" err="1">
                <a:solidFill>
                  <a:srgbClr val="050C1B"/>
                </a:solidFill>
                <a:latin typeface="Blinker"/>
              </a:rPr>
              <a:t>Lisada</a:t>
            </a:r>
            <a:r>
              <a:rPr lang="en-US" sz="3000" dirty="0">
                <a:solidFill>
                  <a:srgbClr val="050C1B"/>
                </a:solidFill>
                <a:latin typeface="Blinker"/>
              </a:rPr>
              <a:t> </a:t>
            </a:r>
            <a:r>
              <a:rPr lang="en-US" sz="3000" dirty="0" err="1">
                <a:solidFill>
                  <a:srgbClr val="050C1B"/>
                </a:solidFill>
                <a:latin typeface="Blinker"/>
              </a:rPr>
              <a:t>haridusmaastikule</a:t>
            </a:r>
            <a:r>
              <a:rPr lang="en-US" sz="3000" dirty="0">
                <a:solidFill>
                  <a:srgbClr val="050C1B"/>
                </a:solidFill>
                <a:latin typeface="Blinker"/>
              </a:rPr>
              <a:t> </a:t>
            </a:r>
            <a:r>
              <a:rPr lang="en-US" sz="3000" dirty="0" err="1">
                <a:solidFill>
                  <a:srgbClr val="050C1B"/>
                </a:solidFill>
                <a:latin typeface="Blinker"/>
              </a:rPr>
              <a:t>juurde</a:t>
            </a:r>
            <a:r>
              <a:rPr lang="en-US" sz="3000" dirty="0">
                <a:solidFill>
                  <a:srgbClr val="050C1B"/>
                </a:solidFill>
                <a:latin typeface="Blinker"/>
              </a:rPr>
              <a:t> </a:t>
            </a:r>
            <a:r>
              <a:rPr lang="en-US" sz="3000" dirty="0" err="1">
                <a:solidFill>
                  <a:srgbClr val="050C1B"/>
                </a:solidFill>
                <a:latin typeface="Blinker"/>
              </a:rPr>
              <a:t>mänguline</a:t>
            </a:r>
            <a:r>
              <a:rPr lang="en-US" sz="3000" dirty="0">
                <a:solidFill>
                  <a:srgbClr val="050C1B"/>
                </a:solidFill>
                <a:latin typeface="Blinker"/>
              </a:rPr>
              <a:t> </a:t>
            </a:r>
            <a:r>
              <a:rPr lang="en-US" sz="3000" b="1" dirty="0" err="1">
                <a:solidFill>
                  <a:srgbClr val="050C1B"/>
                </a:solidFill>
                <a:latin typeface="Blinker"/>
              </a:rPr>
              <a:t>küberhariduse</a:t>
            </a:r>
            <a:r>
              <a:rPr lang="en-US" sz="3000" b="1" dirty="0">
                <a:solidFill>
                  <a:srgbClr val="050C1B"/>
                </a:solidFill>
                <a:latin typeface="Blinker"/>
              </a:rPr>
              <a:t> </a:t>
            </a:r>
            <a:r>
              <a:rPr lang="en-US" sz="3000" b="1" dirty="0" err="1">
                <a:solidFill>
                  <a:srgbClr val="050C1B"/>
                </a:solidFill>
                <a:latin typeface="Blinker"/>
              </a:rPr>
              <a:t>omandamise</a:t>
            </a:r>
            <a:r>
              <a:rPr lang="en-US" sz="3000" b="1" dirty="0">
                <a:solidFill>
                  <a:srgbClr val="050C1B"/>
                </a:solidFill>
                <a:latin typeface="Blinker"/>
              </a:rPr>
              <a:t> </a:t>
            </a:r>
            <a:r>
              <a:rPr lang="en-US" sz="3000" b="1" dirty="0" err="1">
                <a:solidFill>
                  <a:srgbClr val="050C1B"/>
                </a:solidFill>
                <a:latin typeface="Blinker"/>
              </a:rPr>
              <a:t>keskkond</a:t>
            </a:r>
            <a:r>
              <a:rPr lang="en-US" sz="3000" dirty="0">
                <a:solidFill>
                  <a:srgbClr val="050C1B"/>
                </a:solidFill>
                <a:latin typeface="Blinker"/>
              </a:rPr>
              <a:t>, mis </a:t>
            </a:r>
            <a:r>
              <a:rPr lang="en-US" sz="3000" dirty="0" err="1">
                <a:solidFill>
                  <a:srgbClr val="050C1B"/>
                </a:solidFill>
                <a:latin typeface="Blinker"/>
              </a:rPr>
              <a:t>toetaks</a:t>
            </a:r>
            <a:r>
              <a:rPr lang="en-US" sz="3000" dirty="0">
                <a:solidFill>
                  <a:srgbClr val="050C1B"/>
                </a:solidFill>
                <a:latin typeface="Blinker"/>
              </a:rPr>
              <a:t> </a:t>
            </a:r>
            <a:r>
              <a:rPr lang="en-US" sz="3000" dirty="0" err="1">
                <a:solidFill>
                  <a:srgbClr val="050C1B"/>
                </a:solidFill>
                <a:latin typeface="Blinker"/>
              </a:rPr>
              <a:t>õppejõude</a:t>
            </a:r>
            <a:r>
              <a:rPr lang="en-US" sz="3000" dirty="0">
                <a:solidFill>
                  <a:srgbClr val="050C1B"/>
                </a:solidFill>
                <a:latin typeface="Blinker"/>
              </a:rPr>
              <a:t>/</a:t>
            </a:r>
            <a:r>
              <a:rPr lang="en-US" sz="3000" dirty="0" err="1">
                <a:solidFill>
                  <a:srgbClr val="050C1B"/>
                </a:solidFill>
                <a:latin typeface="Blinker"/>
              </a:rPr>
              <a:t>õpetajaid</a:t>
            </a:r>
            <a:r>
              <a:rPr lang="en-US" sz="3000" dirty="0">
                <a:solidFill>
                  <a:srgbClr val="050C1B"/>
                </a:solidFill>
                <a:latin typeface="Blinker"/>
              </a:rPr>
              <a:t> III ja IV </a:t>
            </a:r>
            <a:r>
              <a:rPr lang="en-US" sz="3000" dirty="0" err="1">
                <a:solidFill>
                  <a:srgbClr val="050C1B"/>
                </a:solidFill>
                <a:latin typeface="Blinker"/>
              </a:rPr>
              <a:t>kooliastmes</a:t>
            </a:r>
            <a:r>
              <a:rPr lang="en-US" sz="3000" dirty="0">
                <a:solidFill>
                  <a:srgbClr val="050C1B"/>
                </a:solidFill>
                <a:latin typeface="Blinker"/>
              </a:rPr>
              <a:t> ja </a:t>
            </a:r>
            <a:r>
              <a:rPr lang="en-US" sz="3000" dirty="0" err="1">
                <a:solidFill>
                  <a:srgbClr val="050C1B"/>
                </a:solidFill>
                <a:latin typeface="Blinker"/>
              </a:rPr>
              <a:t>kõrgemal</a:t>
            </a:r>
            <a:endParaRPr lang="en-US" sz="3000" dirty="0">
              <a:solidFill>
                <a:srgbClr val="050C1B"/>
              </a:solidFill>
              <a:latin typeface="Blinker"/>
            </a:endParaRPr>
          </a:p>
        </p:txBody>
      </p:sp>
      <p:sp>
        <p:nvSpPr>
          <p:cNvPr id="7" name="TextBox 7"/>
          <p:cNvSpPr txBox="1"/>
          <p:nvPr/>
        </p:nvSpPr>
        <p:spPr>
          <a:xfrm>
            <a:off x="1979081" y="4741548"/>
            <a:ext cx="809987" cy="781050"/>
          </a:xfrm>
          <a:prstGeom prst="rect">
            <a:avLst/>
          </a:prstGeom>
        </p:spPr>
        <p:txBody>
          <a:bodyPr wrap="square" lIns="0" tIns="0" rIns="0" bIns="0" rtlCol="0" anchor="t">
            <a:spAutoFit/>
          </a:bodyPr>
          <a:lstStyle/>
          <a:p>
            <a:pPr marL="0" lvl="0" indent="0">
              <a:lnSpc>
                <a:spcPts val="6000"/>
              </a:lnSpc>
              <a:spcBef>
                <a:spcPct val="0"/>
              </a:spcBef>
            </a:pPr>
            <a:r>
              <a:rPr lang="en-US" sz="5000" dirty="0">
                <a:solidFill>
                  <a:srgbClr val="050C1B"/>
                </a:solidFill>
                <a:latin typeface="Blinker Bold"/>
              </a:rPr>
              <a:t>02</a:t>
            </a:r>
          </a:p>
        </p:txBody>
      </p:sp>
      <p:grpSp>
        <p:nvGrpSpPr>
          <p:cNvPr id="8" name="Group 8"/>
          <p:cNvGrpSpPr/>
          <p:nvPr/>
        </p:nvGrpSpPr>
        <p:grpSpPr>
          <a:xfrm>
            <a:off x="1028700" y="6088041"/>
            <a:ext cx="16230600" cy="1647231"/>
            <a:chOff x="0" y="0"/>
            <a:chExt cx="11698705" cy="1187293"/>
          </a:xfrm>
        </p:grpSpPr>
        <p:sp>
          <p:nvSpPr>
            <p:cNvPr id="9" name="Freeform 9"/>
            <p:cNvSpPr/>
            <p:nvPr/>
          </p:nvSpPr>
          <p:spPr>
            <a:xfrm>
              <a:off x="0" y="0"/>
              <a:ext cx="11698705" cy="1187293"/>
            </a:xfrm>
            <a:custGeom>
              <a:avLst/>
              <a:gdLst/>
              <a:ahLst/>
              <a:cxnLst/>
              <a:rect l="l" t="t" r="r" b="b"/>
              <a:pathLst>
                <a:path w="11698705" h="1187293">
                  <a:moveTo>
                    <a:pt x="11574245" y="1187293"/>
                  </a:moveTo>
                  <a:lnTo>
                    <a:pt x="124460" y="1187293"/>
                  </a:lnTo>
                  <a:cubicBezTo>
                    <a:pt x="55880" y="1187293"/>
                    <a:pt x="0" y="1131413"/>
                    <a:pt x="0" y="1062833"/>
                  </a:cubicBezTo>
                  <a:lnTo>
                    <a:pt x="0" y="124460"/>
                  </a:lnTo>
                  <a:cubicBezTo>
                    <a:pt x="0" y="55880"/>
                    <a:pt x="55880" y="0"/>
                    <a:pt x="124460" y="0"/>
                  </a:cubicBezTo>
                  <a:lnTo>
                    <a:pt x="11574245" y="0"/>
                  </a:lnTo>
                  <a:cubicBezTo>
                    <a:pt x="11642825" y="0"/>
                    <a:pt x="11698705" y="55880"/>
                    <a:pt x="11698705" y="124460"/>
                  </a:cubicBezTo>
                  <a:lnTo>
                    <a:pt x="11698705" y="1062833"/>
                  </a:lnTo>
                  <a:cubicBezTo>
                    <a:pt x="11698705" y="1131413"/>
                    <a:pt x="11642825" y="1187293"/>
                    <a:pt x="11574245" y="1187293"/>
                  </a:cubicBezTo>
                  <a:close/>
                </a:path>
              </a:pathLst>
            </a:custGeom>
            <a:solidFill>
              <a:srgbClr val="7AC3A4">
                <a:alpha val="69804"/>
              </a:srgbClr>
            </a:solidFill>
          </p:spPr>
        </p:sp>
      </p:grpSp>
      <p:sp>
        <p:nvSpPr>
          <p:cNvPr id="10" name="TextBox 10"/>
          <p:cNvSpPr txBox="1"/>
          <p:nvPr/>
        </p:nvSpPr>
        <p:spPr>
          <a:xfrm>
            <a:off x="3241839" y="6688427"/>
            <a:ext cx="13476165" cy="448200"/>
          </a:xfrm>
          <a:prstGeom prst="rect">
            <a:avLst/>
          </a:prstGeom>
        </p:spPr>
        <p:txBody>
          <a:bodyPr wrap="square" lIns="0" tIns="0" rIns="0" bIns="0" rtlCol="0" anchor="t">
            <a:spAutoFit/>
          </a:bodyPr>
          <a:lstStyle/>
          <a:p>
            <a:pPr marL="0" lvl="0" indent="0" algn="l">
              <a:lnSpc>
                <a:spcPts val="3671"/>
              </a:lnSpc>
              <a:spcBef>
                <a:spcPct val="0"/>
              </a:spcBef>
            </a:pPr>
            <a:r>
              <a:rPr lang="et-EE" sz="3000" b="1" dirty="0">
                <a:solidFill>
                  <a:srgbClr val="050C1B"/>
                </a:solidFill>
                <a:latin typeface="Blinker"/>
              </a:rPr>
              <a:t>Õppida</a:t>
            </a:r>
            <a:r>
              <a:rPr lang="et-EE" sz="3000" dirty="0">
                <a:solidFill>
                  <a:srgbClr val="050C1B"/>
                </a:solidFill>
                <a:latin typeface="Blinker"/>
              </a:rPr>
              <a:t>, </a:t>
            </a:r>
            <a:r>
              <a:rPr lang="et-EE" sz="3000" b="1" dirty="0">
                <a:solidFill>
                  <a:srgbClr val="050C1B"/>
                </a:solidFill>
                <a:latin typeface="Blinker"/>
              </a:rPr>
              <a:t>mängida</a:t>
            </a:r>
            <a:r>
              <a:rPr lang="et-EE" sz="3000" dirty="0">
                <a:solidFill>
                  <a:srgbClr val="050C1B"/>
                </a:solidFill>
                <a:latin typeface="Blinker"/>
              </a:rPr>
              <a:t> ja </a:t>
            </a:r>
            <a:r>
              <a:rPr lang="et-EE" sz="3000" b="1" dirty="0">
                <a:solidFill>
                  <a:srgbClr val="050C1B"/>
                </a:solidFill>
                <a:latin typeface="Blinker"/>
              </a:rPr>
              <a:t>võistelda</a:t>
            </a:r>
            <a:r>
              <a:rPr lang="et-EE" sz="3000" dirty="0">
                <a:solidFill>
                  <a:srgbClr val="050C1B"/>
                </a:solidFill>
                <a:latin typeface="Blinker"/>
              </a:rPr>
              <a:t> kübermaailmas olenemata sellest, kus sa parasjagu oled </a:t>
            </a:r>
          </a:p>
        </p:txBody>
      </p:sp>
      <p:sp>
        <p:nvSpPr>
          <p:cNvPr id="11" name="TextBox 11"/>
          <p:cNvSpPr txBox="1"/>
          <p:nvPr/>
        </p:nvSpPr>
        <p:spPr>
          <a:xfrm>
            <a:off x="1999022" y="6529082"/>
            <a:ext cx="1964171" cy="755625"/>
          </a:xfrm>
          <a:prstGeom prst="rect">
            <a:avLst/>
          </a:prstGeom>
        </p:spPr>
        <p:txBody>
          <a:bodyPr lIns="0" tIns="0" rIns="0" bIns="0" rtlCol="0" anchor="t">
            <a:spAutoFit/>
          </a:bodyPr>
          <a:lstStyle/>
          <a:p>
            <a:pPr marL="0" lvl="0" indent="0">
              <a:lnSpc>
                <a:spcPts val="5874"/>
              </a:lnSpc>
              <a:spcBef>
                <a:spcPct val="0"/>
              </a:spcBef>
            </a:pPr>
            <a:r>
              <a:rPr lang="en-US" sz="4895">
                <a:solidFill>
                  <a:srgbClr val="050C1B"/>
                </a:solidFill>
                <a:latin typeface="Blinker Bold"/>
              </a:rPr>
              <a:t>03</a:t>
            </a:r>
          </a:p>
        </p:txBody>
      </p:sp>
      <p:pic>
        <p:nvPicPr>
          <p:cNvPr id="12" name="Picture 12"/>
          <p:cNvPicPr>
            <a:picLocks noChangeAspect="1"/>
          </p:cNvPicPr>
          <p:nvPr/>
        </p:nvPicPr>
        <p:blipFill>
          <a:blip r:embed="rId3"/>
          <a:srcRect/>
          <a:stretch>
            <a:fillRect/>
          </a:stretch>
        </p:blipFill>
        <p:spPr>
          <a:xfrm>
            <a:off x="16176709" y="1028700"/>
            <a:ext cx="1082591" cy="1344833"/>
          </a:xfrm>
          <a:prstGeom prst="rect">
            <a:avLst/>
          </a:prstGeom>
        </p:spPr>
      </p:pic>
      <p:grpSp>
        <p:nvGrpSpPr>
          <p:cNvPr id="14" name="Group 14"/>
          <p:cNvGrpSpPr/>
          <p:nvPr/>
        </p:nvGrpSpPr>
        <p:grpSpPr>
          <a:xfrm>
            <a:off x="1028700" y="7861308"/>
            <a:ext cx="16230600" cy="1647231"/>
            <a:chOff x="0" y="0"/>
            <a:chExt cx="11698705" cy="1187293"/>
          </a:xfrm>
        </p:grpSpPr>
        <p:sp>
          <p:nvSpPr>
            <p:cNvPr id="15" name="Freeform 15"/>
            <p:cNvSpPr/>
            <p:nvPr/>
          </p:nvSpPr>
          <p:spPr>
            <a:xfrm>
              <a:off x="0" y="0"/>
              <a:ext cx="11698705" cy="1187293"/>
            </a:xfrm>
            <a:custGeom>
              <a:avLst/>
              <a:gdLst/>
              <a:ahLst/>
              <a:cxnLst/>
              <a:rect l="l" t="t" r="r" b="b"/>
              <a:pathLst>
                <a:path w="11698705" h="1187293">
                  <a:moveTo>
                    <a:pt x="11574245" y="1187293"/>
                  </a:moveTo>
                  <a:lnTo>
                    <a:pt x="124460" y="1187293"/>
                  </a:lnTo>
                  <a:cubicBezTo>
                    <a:pt x="55880" y="1187293"/>
                    <a:pt x="0" y="1131413"/>
                    <a:pt x="0" y="1062833"/>
                  </a:cubicBezTo>
                  <a:lnTo>
                    <a:pt x="0" y="124460"/>
                  </a:lnTo>
                  <a:cubicBezTo>
                    <a:pt x="0" y="55880"/>
                    <a:pt x="55880" y="0"/>
                    <a:pt x="124460" y="0"/>
                  </a:cubicBezTo>
                  <a:lnTo>
                    <a:pt x="11574245" y="0"/>
                  </a:lnTo>
                  <a:cubicBezTo>
                    <a:pt x="11642825" y="0"/>
                    <a:pt x="11698705" y="55880"/>
                    <a:pt x="11698705" y="124460"/>
                  </a:cubicBezTo>
                  <a:lnTo>
                    <a:pt x="11698705" y="1062833"/>
                  </a:lnTo>
                  <a:cubicBezTo>
                    <a:pt x="11698705" y="1131413"/>
                    <a:pt x="11642825" y="1187293"/>
                    <a:pt x="11574245" y="1187293"/>
                  </a:cubicBezTo>
                  <a:close/>
                </a:path>
              </a:pathLst>
            </a:custGeom>
            <a:solidFill>
              <a:srgbClr val="7AC3A4">
                <a:alpha val="69804"/>
              </a:srgbClr>
            </a:solidFill>
          </p:spPr>
        </p:sp>
      </p:grpSp>
      <p:sp>
        <p:nvSpPr>
          <p:cNvPr id="16" name="TextBox 16"/>
          <p:cNvSpPr txBox="1"/>
          <p:nvPr/>
        </p:nvSpPr>
        <p:spPr>
          <a:xfrm>
            <a:off x="3211634" y="8456061"/>
            <a:ext cx="13476165" cy="448200"/>
          </a:xfrm>
          <a:prstGeom prst="rect">
            <a:avLst/>
          </a:prstGeom>
        </p:spPr>
        <p:txBody>
          <a:bodyPr wrap="square" lIns="0" tIns="0" rIns="0" bIns="0" rtlCol="0" anchor="t">
            <a:spAutoFit/>
          </a:bodyPr>
          <a:lstStyle/>
          <a:p>
            <a:pPr marL="0" lvl="0" indent="0" algn="l">
              <a:lnSpc>
                <a:spcPts val="3671"/>
              </a:lnSpc>
              <a:spcBef>
                <a:spcPct val="0"/>
              </a:spcBef>
            </a:pPr>
            <a:r>
              <a:rPr lang="et-EE" sz="3000" dirty="0">
                <a:solidFill>
                  <a:srgbClr val="050C1B"/>
                </a:solidFill>
                <a:latin typeface="Blinker"/>
              </a:rPr>
              <a:t>Adresseerida IT-huviliste noorte </a:t>
            </a:r>
            <a:r>
              <a:rPr lang="et-EE" sz="3000" b="1" dirty="0">
                <a:solidFill>
                  <a:srgbClr val="050C1B"/>
                </a:solidFill>
                <a:latin typeface="Blinker"/>
              </a:rPr>
              <a:t>järelkasvu</a:t>
            </a:r>
            <a:r>
              <a:rPr lang="et-EE" sz="3000" dirty="0">
                <a:solidFill>
                  <a:srgbClr val="050C1B"/>
                </a:solidFill>
                <a:latin typeface="Blinker"/>
              </a:rPr>
              <a:t> teemat </a:t>
            </a:r>
          </a:p>
        </p:txBody>
      </p:sp>
      <p:sp>
        <p:nvSpPr>
          <p:cNvPr id="17" name="TextBox 17"/>
          <p:cNvSpPr txBox="1"/>
          <p:nvPr/>
        </p:nvSpPr>
        <p:spPr>
          <a:xfrm>
            <a:off x="1999022" y="8302349"/>
            <a:ext cx="1964171" cy="755625"/>
          </a:xfrm>
          <a:prstGeom prst="rect">
            <a:avLst/>
          </a:prstGeom>
        </p:spPr>
        <p:txBody>
          <a:bodyPr lIns="0" tIns="0" rIns="0" bIns="0" rtlCol="0" anchor="t">
            <a:spAutoFit/>
          </a:bodyPr>
          <a:lstStyle/>
          <a:p>
            <a:pPr marL="0" lvl="0" indent="0">
              <a:lnSpc>
                <a:spcPts val="5874"/>
              </a:lnSpc>
              <a:spcBef>
                <a:spcPct val="0"/>
              </a:spcBef>
            </a:pPr>
            <a:r>
              <a:rPr lang="en-US" sz="4895">
                <a:solidFill>
                  <a:srgbClr val="050C1B"/>
                </a:solidFill>
                <a:latin typeface="Blinker Bold"/>
              </a:rPr>
              <a:t>04</a:t>
            </a:r>
          </a:p>
        </p:txBody>
      </p:sp>
      <p:sp>
        <p:nvSpPr>
          <p:cNvPr id="18" name="TextBox 18"/>
          <p:cNvSpPr txBox="1"/>
          <p:nvPr/>
        </p:nvSpPr>
        <p:spPr>
          <a:xfrm>
            <a:off x="3211634" y="2941672"/>
            <a:ext cx="13476165" cy="922688"/>
          </a:xfrm>
          <a:prstGeom prst="rect">
            <a:avLst/>
          </a:prstGeom>
        </p:spPr>
        <p:txBody>
          <a:bodyPr wrap="square" lIns="0" tIns="0" rIns="0" bIns="0" rtlCol="0" anchor="t">
            <a:spAutoFit/>
          </a:bodyPr>
          <a:lstStyle/>
          <a:p>
            <a:pPr>
              <a:lnSpc>
                <a:spcPts val="3749"/>
              </a:lnSpc>
            </a:pPr>
            <a:r>
              <a:rPr lang="et-EE" sz="3000" b="1" dirty="0">
                <a:solidFill>
                  <a:srgbClr val="050C1B"/>
                </a:solidFill>
                <a:latin typeface="Blinker"/>
              </a:rPr>
              <a:t>Suurendada</a:t>
            </a:r>
            <a:r>
              <a:rPr lang="et-EE" sz="3000" dirty="0">
                <a:solidFill>
                  <a:srgbClr val="050C1B"/>
                </a:solidFill>
                <a:latin typeface="Blinker"/>
              </a:rPr>
              <a:t> noorte </a:t>
            </a:r>
            <a:r>
              <a:rPr lang="et-EE" sz="3000" b="1" dirty="0">
                <a:solidFill>
                  <a:srgbClr val="050C1B"/>
                </a:solidFill>
                <a:latin typeface="Blinker"/>
              </a:rPr>
              <a:t>küberteadlikkust</a:t>
            </a:r>
            <a:r>
              <a:rPr lang="et-EE" sz="3000" dirty="0">
                <a:solidFill>
                  <a:srgbClr val="050C1B"/>
                </a:solidFill>
                <a:latin typeface="Blinker"/>
              </a:rPr>
              <a:t> ja tekitada neis </a:t>
            </a:r>
            <a:r>
              <a:rPr lang="et-EE" sz="3000" b="1" dirty="0">
                <a:solidFill>
                  <a:srgbClr val="050C1B"/>
                </a:solidFill>
                <a:latin typeface="Blinker"/>
              </a:rPr>
              <a:t>huvi</a:t>
            </a:r>
            <a:r>
              <a:rPr lang="et-EE" sz="3000" dirty="0">
                <a:solidFill>
                  <a:srgbClr val="050C1B"/>
                </a:solidFill>
                <a:latin typeface="Blinker"/>
              </a:rPr>
              <a:t> näha küberohtusid, neid tõrjuda ja ennast kaitsta</a:t>
            </a:r>
          </a:p>
        </p:txBody>
      </p:sp>
      <p:sp>
        <p:nvSpPr>
          <p:cNvPr id="19" name="TextBox 19"/>
          <p:cNvSpPr txBox="1"/>
          <p:nvPr/>
        </p:nvSpPr>
        <p:spPr>
          <a:xfrm>
            <a:off x="1957163" y="2999752"/>
            <a:ext cx="2006030" cy="781050"/>
          </a:xfrm>
          <a:prstGeom prst="rect">
            <a:avLst/>
          </a:prstGeom>
        </p:spPr>
        <p:txBody>
          <a:bodyPr lIns="0" tIns="0" rIns="0" bIns="0" rtlCol="0" anchor="t">
            <a:spAutoFit/>
          </a:bodyPr>
          <a:lstStyle/>
          <a:p>
            <a:pPr marL="0" lvl="0" indent="0">
              <a:lnSpc>
                <a:spcPts val="6000"/>
              </a:lnSpc>
              <a:spcBef>
                <a:spcPct val="0"/>
              </a:spcBef>
            </a:pPr>
            <a:r>
              <a:rPr lang="en-US" sz="5000" dirty="0">
                <a:solidFill>
                  <a:srgbClr val="050C1B"/>
                </a:solidFill>
                <a:latin typeface="Blinker Bold"/>
              </a:rPr>
              <a:t>01</a:t>
            </a:r>
          </a:p>
        </p:txBody>
      </p:sp>
      <p:sp>
        <p:nvSpPr>
          <p:cNvPr id="20" name="TextBox 20"/>
          <p:cNvSpPr txBox="1"/>
          <p:nvPr/>
        </p:nvSpPr>
        <p:spPr>
          <a:xfrm>
            <a:off x="1028700" y="831367"/>
            <a:ext cx="14903830" cy="1154547"/>
          </a:xfrm>
          <a:prstGeom prst="rect">
            <a:avLst/>
          </a:prstGeom>
        </p:spPr>
        <p:txBody>
          <a:bodyPr lIns="0" tIns="0" rIns="0" bIns="0" rtlCol="0" anchor="t">
            <a:spAutoFit/>
          </a:bodyPr>
          <a:lstStyle/>
          <a:p>
            <a:pPr marL="0" lvl="0" indent="0" algn="l">
              <a:lnSpc>
                <a:spcPts val="9720"/>
              </a:lnSpc>
              <a:spcBef>
                <a:spcPct val="0"/>
              </a:spcBef>
            </a:pPr>
            <a:r>
              <a:rPr lang="en-US" sz="7200" spc="-162" dirty="0" err="1">
                <a:solidFill>
                  <a:srgbClr val="050C1B"/>
                </a:solidFill>
                <a:latin typeface="Blinker Bold"/>
              </a:rPr>
              <a:t>Mida</a:t>
            </a:r>
            <a:r>
              <a:rPr lang="en-US" sz="7200" spc="-162" dirty="0">
                <a:solidFill>
                  <a:srgbClr val="050C1B"/>
                </a:solidFill>
                <a:latin typeface="Blinker Bold"/>
              </a:rPr>
              <a:t> me </a:t>
            </a:r>
            <a:r>
              <a:rPr lang="en-US" sz="7200" spc="-162" dirty="0" err="1">
                <a:solidFill>
                  <a:srgbClr val="050C1B"/>
                </a:solidFill>
                <a:latin typeface="Blinker Bold"/>
              </a:rPr>
              <a:t>sellega</a:t>
            </a:r>
            <a:r>
              <a:rPr lang="en-US" sz="7200" spc="-162" dirty="0">
                <a:solidFill>
                  <a:srgbClr val="050C1B"/>
                </a:solidFill>
                <a:latin typeface="Blinker Bold"/>
              </a:rPr>
              <a:t> </a:t>
            </a:r>
            <a:r>
              <a:rPr lang="en-US" sz="7200" spc="-162" dirty="0" err="1">
                <a:solidFill>
                  <a:srgbClr val="050C1B"/>
                </a:solidFill>
                <a:latin typeface="Blinker Bold"/>
              </a:rPr>
              <a:t>saavutada</a:t>
            </a:r>
            <a:r>
              <a:rPr lang="en-US" sz="7200" spc="-162" dirty="0">
                <a:solidFill>
                  <a:srgbClr val="050C1B"/>
                </a:solidFill>
                <a:latin typeface="Blinker Bold"/>
              </a:rPr>
              <a:t> </a:t>
            </a:r>
            <a:r>
              <a:rPr lang="en-US" sz="7200" spc="-162" dirty="0" err="1">
                <a:solidFill>
                  <a:srgbClr val="050C1B"/>
                </a:solidFill>
                <a:latin typeface="Blinker Bold"/>
              </a:rPr>
              <a:t>soovime</a:t>
            </a:r>
            <a:r>
              <a:rPr lang="en-US" sz="7200" spc="-162" dirty="0">
                <a:solidFill>
                  <a:srgbClr val="050C1B"/>
                </a:solidFill>
                <a:latin typeface="Blinker Bold"/>
              </a:rPr>
              <a:t>? </a:t>
            </a:r>
          </a:p>
        </p:txBody>
      </p:sp>
      <p:sp>
        <p:nvSpPr>
          <p:cNvPr id="21" name="TextBox 6">
            <a:extLst>
              <a:ext uri="{FF2B5EF4-FFF2-40B4-BE49-F238E27FC236}">
                <a16:creationId xmlns:a16="http://schemas.microsoft.com/office/drawing/2014/main" id="{E10680BB-7C9F-0C4A-BCD7-C478CE140CA0}"/>
              </a:ext>
            </a:extLst>
          </p:cNvPr>
          <p:cNvSpPr txBox="1"/>
          <p:nvPr/>
        </p:nvSpPr>
        <p:spPr>
          <a:xfrm>
            <a:off x="14605759" y="9435625"/>
            <a:ext cx="2767841" cy="498253"/>
          </a:xfrm>
          <a:prstGeom prst="rect">
            <a:avLst/>
          </a:prstGeom>
        </p:spPr>
        <p:txBody>
          <a:bodyPr wrap="square" lIns="0" tIns="0" rIns="0" bIns="0" rtlCol="0" anchor="t">
            <a:spAutoFit/>
          </a:bodyPr>
          <a:lstStyle/>
          <a:p>
            <a:pPr algn="ctr">
              <a:lnSpc>
                <a:spcPts val="4060"/>
              </a:lnSpc>
            </a:pPr>
            <a:r>
              <a:rPr lang="en-US" sz="2900" dirty="0" err="1">
                <a:solidFill>
                  <a:srgbClr val="7AC3A4"/>
                </a:solidFill>
                <a:latin typeface="Blinker"/>
              </a:rPr>
              <a:t>www.ctftech.com</a:t>
            </a:r>
            <a:endParaRPr lang="en-US" sz="2900" dirty="0">
              <a:solidFill>
                <a:srgbClr val="7AC3A4"/>
              </a:solidFill>
              <a:latin typeface="Blink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4"/>
          <a:srcRect b="30314"/>
          <a:stretch>
            <a:fillRect/>
          </a:stretch>
        </p:blipFill>
        <p:spPr>
          <a:xfrm>
            <a:off x="1028700" y="1028700"/>
            <a:ext cx="5936563" cy="3905137"/>
          </a:xfrm>
          <a:prstGeom prst="rect">
            <a:avLst/>
          </a:prstGeom>
        </p:spPr>
      </p:pic>
      <p:pic>
        <p:nvPicPr>
          <p:cNvPr id="4" name="Picture 4"/>
          <p:cNvPicPr>
            <a:picLocks noChangeAspect="1"/>
          </p:cNvPicPr>
          <p:nvPr/>
        </p:nvPicPr>
        <p:blipFill rotWithShape="1">
          <a:blip r:embed="rId5"/>
          <a:srcRect t="-6508"/>
          <a:stretch/>
        </p:blipFill>
        <p:spPr>
          <a:xfrm>
            <a:off x="8069179" y="892248"/>
            <a:ext cx="3761991" cy="811372"/>
          </a:xfrm>
          <a:prstGeom prst="rect">
            <a:avLst/>
          </a:prstGeom>
        </p:spPr>
      </p:pic>
      <p:sp>
        <p:nvSpPr>
          <p:cNvPr id="5" name="TextBox 5"/>
          <p:cNvSpPr txBox="1"/>
          <p:nvPr/>
        </p:nvSpPr>
        <p:spPr>
          <a:xfrm>
            <a:off x="8069179" y="1920948"/>
            <a:ext cx="9285441" cy="1885429"/>
          </a:xfrm>
          <a:prstGeom prst="rect">
            <a:avLst/>
          </a:prstGeom>
        </p:spPr>
        <p:txBody>
          <a:bodyPr lIns="0" tIns="0" rIns="0" bIns="0" rtlCol="0" anchor="t">
            <a:spAutoFit/>
          </a:bodyPr>
          <a:lstStyle/>
          <a:p>
            <a:pPr>
              <a:lnSpc>
                <a:spcPts val="4904"/>
              </a:lnSpc>
            </a:pPr>
            <a:r>
              <a:rPr lang="en-US" sz="4458" spc="222">
                <a:solidFill>
                  <a:srgbClr val="FFFFFF"/>
                </a:solidFill>
                <a:latin typeface="Blinker Bold"/>
              </a:rPr>
              <a:t>KORRALDAB </a:t>
            </a:r>
            <a:r>
              <a:rPr lang="en-US" sz="4458" spc="172">
                <a:solidFill>
                  <a:srgbClr val="FFFFFF"/>
                </a:solidFill>
                <a:latin typeface="Blinker"/>
              </a:rPr>
              <a:t>ÜLE-EESTILISE KÜBERSUPERSTAARIDE ÜRITUSTE SEERIA</a:t>
            </a:r>
          </a:p>
        </p:txBody>
      </p:sp>
      <p:sp>
        <p:nvSpPr>
          <p:cNvPr id="6" name="TextBox 6"/>
          <p:cNvSpPr txBox="1"/>
          <p:nvPr/>
        </p:nvSpPr>
        <p:spPr>
          <a:xfrm>
            <a:off x="8698900" y="5578368"/>
            <a:ext cx="9285441" cy="481104"/>
          </a:xfrm>
          <a:prstGeom prst="rect">
            <a:avLst/>
          </a:prstGeom>
        </p:spPr>
        <p:txBody>
          <a:bodyPr lIns="0" tIns="0" rIns="0" bIns="0" rtlCol="0" anchor="t">
            <a:spAutoFit/>
          </a:bodyPr>
          <a:lstStyle/>
          <a:p>
            <a:pPr>
              <a:lnSpc>
                <a:spcPts val="3720"/>
              </a:lnSpc>
            </a:pPr>
            <a:r>
              <a:rPr lang="en-US" sz="3382" spc="169">
                <a:solidFill>
                  <a:srgbClr val="F3F5F9"/>
                </a:solidFill>
                <a:latin typeface="Blinker"/>
              </a:rPr>
              <a:t>2 päevane treeninglaager</a:t>
            </a:r>
          </a:p>
        </p:txBody>
      </p:sp>
      <p:sp>
        <p:nvSpPr>
          <p:cNvPr id="7" name="TextBox 7"/>
          <p:cNvSpPr txBox="1"/>
          <p:nvPr/>
        </p:nvSpPr>
        <p:spPr>
          <a:xfrm>
            <a:off x="8679850" y="6088047"/>
            <a:ext cx="9608150" cy="481104"/>
          </a:xfrm>
          <a:prstGeom prst="rect">
            <a:avLst/>
          </a:prstGeom>
        </p:spPr>
        <p:txBody>
          <a:bodyPr lIns="0" tIns="0" rIns="0" bIns="0" rtlCol="0" anchor="t">
            <a:spAutoFit/>
          </a:bodyPr>
          <a:lstStyle/>
          <a:p>
            <a:pPr>
              <a:lnSpc>
                <a:spcPts val="3720"/>
              </a:lnSpc>
            </a:pPr>
            <a:r>
              <a:rPr lang="en-US" sz="3382" spc="169">
                <a:solidFill>
                  <a:srgbClr val="F3F5F9"/>
                </a:solidFill>
                <a:latin typeface="Blinker"/>
              </a:rPr>
              <a:t>Regionaalne voor (toimub virtuaalselt)</a:t>
            </a:r>
          </a:p>
        </p:txBody>
      </p:sp>
      <p:sp>
        <p:nvSpPr>
          <p:cNvPr id="8" name="TextBox 8"/>
          <p:cNvSpPr txBox="1"/>
          <p:nvPr/>
        </p:nvSpPr>
        <p:spPr>
          <a:xfrm>
            <a:off x="8698900" y="6750126"/>
            <a:ext cx="9285441" cy="2508174"/>
          </a:xfrm>
          <a:prstGeom prst="rect">
            <a:avLst/>
          </a:prstGeom>
        </p:spPr>
        <p:txBody>
          <a:bodyPr lIns="0" tIns="0" rIns="0" bIns="0" rtlCol="0" anchor="t">
            <a:spAutoFit/>
          </a:bodyPr>
          <a:lstStyle/>
          <a:p>
            <a:pPr>
              <a:lnSpc>
                <a:spcPts val="5066"/>
              </a:lnSpc>
            </a:pPr>
            <a:r>
              <a:rPr lang="en-US" sz="4605" spc="230">
                <a:solidFill>
                  <a:srgbClr val="F3F5F9"/>
                </a:solidFill>
                <a:latin typeface="Blinker Bold"/>
              </a:rPr>
              <a:t>FINAALVÕISTLUS</a:t>
            </a:r>
          </a:p>
          <a:p>
            <a:pPr>
              <a:lnSpc>
                <a:spcPts val="3720"/>
              </a:lnSpc>
            </a:pPr>
            <a:r>
              <a:rPr lang="en-US" sz="3382" spc="169">
                <a:solidFill>
                  <a:srgbClr val="F3F5F9"/>
                </a:solidFill>
                <a:latin typeface="Blinker"/>
              </a:rPr>
              <a:t>Cyber Battle of Estonia 2022 </a:t>
            </a:r>
          </a:p>
          <a:p>
            <a:pPr>
              <a:lnSpc>
                <a:spcPts val="3720"/>
              </a:lnSpc>
            </a:pPr>
            <a:endParaRPr lang="en-US" sz="3382" spc="169">
              <a:solidFill>
                <a:srgbClr val="F3F5F9"/>
              </a:solidFill>
              <a:latin typeface="Blinker"/>
            </a:endParaRPr>
          </a:p>
          <a:p>
            <a:pPr>
              <a:lnSpc>
                <a:spcPts val="3720"/>
              </a:lnSpc>
            </a:pPr>
            <a:r>
              <a:rPr lang="en-US" sz="3382" spc="169">
                <a:solidFill>
                  <a:srgbClr val="F3F5F9"/>
                </a:solidFill>
                <a:latin typeface="Blinker"/>
              </a:rPr>
              <a:t>29. oktoober 2022 </a:t>
            </a:r>
          </a:p>
          <a:p>
            <a:pPr>
              <a:lnSpc>
                <a:spcPts val="3720"/>
              </a:lnSpc>
            </a:pPr>
            <a:r>
              <a:rPr lang="en-US" sz="3382" spc="169">
                <a:solidFill>
                  <a:srgbClr val="F3F5F9"/>
                </a:solidFill>
                <a:latin typeface="Blinker"/>
              </a:rPr>
              <a:t>Tartu Ülikooli spordihoone (Ujula 4)</a:t>
            </a:r>
          </a:p>
        </p:txBody>
      </p:sp>
      <p:sp>
        <p:nvSpPr>
          <p:cNvPr id="9" name="TextBox 9"/>
          <p:cNvSpPr txBox="1"/>
          <p:nvPr/>
        </p:nvSpPr>
        <p:spPr>
          <a:xfrm>
            <a:off x="8069179" y="3873516"/>
            <a:ext cx="8729565" cy="574154"/>
          </a:xfrm>
          <a:prstGeom prst="rect">
            <a:avLst/>
          </a:prstGeom>
        </p:spPr>
        <p:txBody>
          <a:bodyPr lIns="0" tIns="0" rIns="0" bIns="0" rtlCol="0" anchor="t">
            <a:spAutoFit/>
          </a:bodyPr>
          <a:lstStyle/>
          <a:p>
            <a:pPr>
              <a:lnSpc>
                <a:spcPts val="4354"/>
              </a:lnSpc>
            </a:pPr>
            <a:r>
              <a:rPr lang="en-US" sz="3958" spc="197">
                <a:solidFill>
                  <a:srgbClr val="FFFFFF"/>
                </a:solidFill>
                <a:latin typeface="Blinker Bold"/>
              </a:rPr>
              <a:t>suunatud 15 - 24 aastastele noortele</a:t>
            </a:r>
          </a:p>
        </p:txBody>
      </p:sp>
      <p:sp>
        <p:nvSpPr>
          <p:cNvPr id="10" name="TextBox 10"/>
          <p:cNvSpPr txBox="1"/>
          <p:nvPr/>
        </p:nvSpPr>
        <p:spPr>
          <a:xfrm>
            <a:off x="1028700" y="7736431"/>
            <a:ext cx="6564512" cy="1521869"/>
          </a:xfrm>
          <a:prstGeom prst="rect">
            <a:avLst/>
          </a:prstGeom>
        </p:spPr>
        <p:txBody>
          <a:bodyPr lIns="0" tIns="0" rIns="0" bIns="0" rtlCol="0" anchor="t">
            <a:spAutoFit/>
          </a:bodyPr>
          <a:lstStyle/>
          <a:p>
            <a:pPr>
              <a:lnSpc>
                <a:spcPts val="4160"/>
              </a:lnSpc>
            </a:pPr>
            <a:r>
              <a:rPr lang="en-US" sz="3782" spc="189">
                <a:solidFill>
                  <a:srgbClr val="FFFFFF"/>
                </a:solidFill>
                <a:latin typeface="Blinker Bold"/>
              </a:rPr>
              <a:t>REGISTREERIMINE AVATAKSE PEAGI</a:t>
            </a:r>
          </a:p>
          <a:p>
            <a:pPr>
              <a:lnSpc>
                <a:spcPts val="3720"/>
              </a:lnSpc>
            </a:pPr>
            <a:r>
              <a:rPr lang="en-US" sz="3382" spc="169">
                <a:solidFill>
                  <a:srgbClr val="FFFFFF"/>
                </a:solidFill>
                <a:latin typeface="Blinker Bold"/>
              </a:rPr>
              <a:t>www.ctftech.com</a:t>
            </a:r>
          </a:p>
        </p:txBody>
      </p:sp>
      <p:sp>
        <p:nvSpPr>
          <p:cNvPr id="11" name="TextBox 11"/>
          <p:cNvSpPr txBox="1"/>
          <p:nvPr/>
        </p:nvSpPr>
        <p:spPr>
          <a:xfrm>
            <a:off x="8069179" y="4955335"/>
            <a:ext cx="9285441" cy="481104"/>
          </a:xfrm>
          <a:prstGeom prst="rect">
            <a:avLst/>
          </a:prstGeom>
        </p:spPr>
        <p:txBody>
          <a:bodyPr lIns="0" tIns="0" rIns="0" bIns="0" rtlCol="0" anchor="t">
            <a:spAutoFit/>
          </a:bodyPr>
          <a:lstStyle/>
          <a:p>
            <a:pPr>
              <a:lnSpc>
                <a:spcPts val="3720"/>
              </a:lnSpc>
            </a:pPr>
            <a:r>
              <a:rPr lang="en-US" sz="3382" spc="169">
                <a:solidFill>
                  <a:srgbClr val="F3F5F9"/>
                </a:solidFill>
                <a:latin typeface="Blinker Bold"/>
              </a:rPr>
              <a:t>Ürituste seeria koosneb kolmest osast: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516</Words>
  <Application>Microsoft Macintosh PowerPoint</Application>
  <PresentationFormat>Custom</PresentationFormat>
  <Paragraphs>77</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Blinker</vt:lpstr>
      <vt:lpstr>Calibri</vt:lpstr>
      <vt:lpstr>Blinker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Uus viis küberhariduse pakkumiseks noortele</dc:title>
  <cp:lastModifiedBy>Ingrid Ermann</cp:lastModifiedBy>
  <cp:revision>24</cp:revision>
  <cp:lastPrinted>2022-01-12T15:51:49Z</cp:lastPrinted>
  <dcterms:created xsi:type="dcterms:W3CDTF">2006-08-16T00:00:00Z</dcterms:created>
  <dcterms:modified xsi:type="dcterms:W3CDTF">2022-01-12T16:21:24Z</dcterms:modified>
  <dc:identifier>DAE1JZLdJ9o</dc:identifier>
</cp:coreProperties>
</file>